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64" r:id="rId4"/>
    <p:sldId id="266" r:id="rId5"/>
    <p:sldId id="268" r:id="rId6"/>
    <p:sldId id="258" r:id="rId7"/>
    <p:sldId id="259" r:id="rId8"/>
    <p:sldId id="260" r:id="rId9"/>
    <p:sldId id="262" r:id="rId10"/>
    <p:sldId id="263" r:id="rId11"/>
    <p:sldId id="271" r:id="rId12"/>
    <p:sldId id="274" r:id="rId13"/>
    <p:sldId id="272" r:id="rId14"/>
    <p:sldId id="277" r:id="rId15"/>
    <p:sldId id="279" r:id="rId16"/>
    <p:sldId id="278" r:id="rId17"/>
  </p:sldIdLst>
  <p:sldSz cx="18288000" cy="10287000"/>
  <p:notesSz cx="6858000" cy="9144000"/>
  <p:embeddedFontLst>
    <p:embeddedFont>
      <p:font typeface="Calibri" panose="020F0502020204030204" pitchFamily="34" charset="0"/>
      <p:regular r:id="rId18"/>
      <p:bold r:id="rId19"/>
      <p:italic r:id="rId20"/>
      <p:boldItalic r:id="rId21"/>
    </p:embeddedFont>
    <p:embeddedFont>
      <p:font typeface="Letter-join Print Plus 3" panose="02000805000000020003" charset="0"/>
      <p:regular r:id="rId22"/>
    </p:embeddedFont>
    <p:embeddedFont>
      <p:font typeface="TT Rounds Condensed" panose="020B0604020202020204" charset="0"/>
      <p:regular r:id="rId23"/>
    </p:embeddedFont>
    <p:embeddedFont>
      <p:font typeface="TT Smalls" panose="020B0604020202020204" charset="0"/>
      <p:regular r:id="rId24"/>
    </p:embeddedFont>
    <p:embeddedFont>
      <p:font typeface="TT Smalls Bold"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94649"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mailto:office@berkswich.staffs.sch.uk" TargetMode="Externa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0" name="TextBox 10"/>
          <p:cNvSpPr txBox="1"/>
          <p:nvPr/>
        </p:nvSpPr>
        <p:spPr>
          <a:xfrm>
            <a:off x="1066800" y="4207346"/>
            <a:ext cx="16459200" cy="1009892"/>
          </a:xfrm>
          <a:prstGeom prst="rect">
            <a:avLst/>
          </a:prstGeom>
        </p:spPr>
        <p:txBody>
          <a:bodyPr wrap="square" lIns="0" tIns="0" rIns="0" bIns="0" rtlCol="0" anchor="t">
            <a:spAutoFit/>
          </a:bodyPr>
          <a:lstStyle/>
          <a:p>
            <a:pPr algn="ctr">
              <a:lnSpc>
                <a:spcPts val="7319"/>
              </a:lnSpc>
            </a:pPr>
            <a:r>
              <a:rPr lang="en-US" sz="8000" spc="142" dirty="0">
                <a:latin typeface="Letter-join Print Plus 3" panose="02000805000000020003" pitchFamily="50" charset="0"/>
              </a:rPr>
              <a:t>Welcome to </a:t>
            </a:r>
            <a:r>
              <a:rPr lang="en-US" sz="8000" spc="142" dirty="0" err="1">
                <a:latin typeface="Letter-join Print Plus 3" panose="02000805000000020003" pitchFamily="50" charset="0"/>
              </a:rPr>
              <a:t>Berkswich</a:t>
            </a:r>
            <a:r>
              <a:rPr lang="en-US" sz="8000" spc="142" dirty="0">
                <a:latin typeface="Letter-join Print Plus 3" panose="02000805000000020003" pitchFamily="50" charset="0"/>
              </a:rPr>
              <a:t> CE Nursery </a:t>
            </a:r>
          </a:p>
        </p:txBody>
      </p:sp>
      <p:sp>
        <p:nvSpPr>
          <p:cNvPr id="13" name="Freeform 13">
            <a:extLst>
              <a:ext uri="{FF2B5EF4-FFF2-40B4-BE49-F238E27FC236}">
                <a16:creationId xmlns:a16="http://schemas.microsoft.com/office/drawing/2014/main" id="{24589C3B-3410-4FB4-9D8C-AB5D74CC64B1}"/>
              </a:ext>
            </a:extLst>
          </p:cNvPr>
          <p:cNvSpPr/>
          <p:nvPr/>
        </p:nvSpPr>
        <p:spPr>
          <a:xfrm>
            <a:off x="5859083" y="5360216"/>
            <a:ext cx="2783220" cy="2754491"/>
          </a:xfrm>
          <a:custGeom>
            <a:avLst/>
            <a:gdLst/>
            <a:ahLst/>
            <a:cxnLst/>
            <a:rect l="l" t="t" r="r" b="b"/>
            <a:pathLst>
              <a:path w="1725085" h="1840091">
                <a:moveTo>
                  <a:pt x="0" y="0"/>
                </a:moveTo>
                <a:lnTo>
                  <a:pt x="1725086" y="0"/>
                </a:lnTo>
                <a:lnTo>
                  <a:pt x="1725086" y="1840091"/>
                </a:lnTo>
                <a:lnTo>
                  <a:pt x="0" y="1840091"/>
                </a:lnTo>
                <a:lnTo>
                  <a:pt x="0" y="0"/>
                </a:lnTo>
                <a:close/>
              </a:path>
            </a:pathLst>
          </a:custGeom>
          <a:blipFill>
            <a:blip r:embed="rId2"/>
            <a:stretch>
              <a:fillRect/>
            </a:stretch>
          </a:blipFill>
        </p:spPr>
        <p:txBody>
          <a:bodyPr/>
          <a:lstStyle/>
          <a:p>
            <a:endParaRPr lang="en-GB"/>
          </a:p>
        </p:txBody>
      </p:sp>
      <p:sp>
        <p:nvSpPr>
          <p:cNvPr id="14" name="Freeform 4">
            <a:extLst>
              <a:ext uri="{FF2B5EF4-FFF2-40B4-BE49-F238E27FC236}">
                <a16:creationId xmlns:a16="http://schemas.microsoft.com/office/drawing/2014/main" id="{AA7152E3-43CC-449B-B023-EA62344F630A}"/>
              </a:ext>
            </a:extLst>
          </p:cNvPr>
          <p:cNvSpPr/>
          <p:nvPr/>
        </p:nvSpPr>
        <p:spPr>
          <a:xfrm rot="8660657">
            <a:off x="-479817" y="462983"/>
            <a:ext cx="6048000" cy="2891700"/>
          </a:xfrm>
          <a:custGeom>
            <a:avLst/>
            <a:gdLst/>
            <a:ahLst/>
            <a:cxnLst/>
            <a:rect l="l" t="t" r="r" b="b"/>
            <a:pathLst>
              <a:path w="6048000" h="2891700">
                <a:moveTo>
                  <a:pt x="0" y="0"/>
                </a:moveTo>
                <a:lnTo>
                  <a:pt x="6048000" y="0"/>
                </a:lnTo>
                <a:lnTo>
                  <a:pt x="6048000" y="2891700"/>
                </a:lnTo>
                <a:lnTo>
                  <a:pt x="0" y="2891700"/>
                </a:lnTo>
                <a:lnTo>
                  <a:pt x="0" y="0"/>
                </a:lnTo>
                <a:close/>
              </a:path>
            </a:pathLst>
          </a:custGeom>
          <a:blipFill>
            <a:blip r:embed="rId3">
              <a:alphaModFix amt="65000"/>
            </a:blip>
            <a:stretch>
              <a:fillRect/>
            </a:stretch>
          </a:blipFill>
        </p:spPr>
        <p:txBody>
          <a:bodyPr/>
          <a:lstStyle/>
          <a:p>
            <a:endParaRPr lang="en-GB" dirty="0"/>
          </a:p>
        </p:txBody>
      </p:sp>
      <p:sp>
        <p:nvSpPr>
          <p:cNvPr id="15" name="Freeform 2">
            <a:extLst>
              <a:ext uri="{FF2B5EF4-FFF2-40B4-BE49-F238E27FC236}">
                <a16:creationId xmlns:a16="http://schemas.microsoft.com/office/drawing/2014/main" id="{96189809-2097-46E7-A87D-68D25F183DDB}"/>
              </a:ext>
            </a:extLst>
          </p:cNvPr>
          <p:cNvSpPr/>
          <p:nvPr/>
        </p:nvSpPr>
        <p:spPr>
          <a:xfrm rot="1482275">
            <a:off x="14046899" y="5832318"/>
            <a:ext cx="3647637" cy="4934797"/>
          </a:xfrm>
          <a:custGeom>
            <a:avLst/>
            <a:gdLst/>
            <a:ahLst/>
            <a:cxnLst/>
            <a:rect l="l" t="t" r="r" b="b"/>
            <a:pathLst>
              <a:path w="3647637" h="4934797">
                <a:moveTo>
                  <a:pt x="0" y="0"/>
                </a:moveTo>
                <a:lnTo>
                  <a:pt x="3647638" y="0"/>
                </a:lnTo>
                <a:lnTo>
                  <a:pt x="3647638" y="4934797"/>
                </a:lnTo>
                <a:lnTo>
                  <a:pt x="0" y="4934797"/>
                </a:lnTo>
                <a:lnTo>
                  <a:pt x="0" y="0"/>
                </a:lnTo>
                <a:close/>
              </a:path>
            </a:pathLst>
          </a:custGeom>
          <a:blipFill>
            <a:blip r:embed="rId4"/>
            <a:stretch>
              <a:fillRect/>
            </a:stretch>
          </a:blipFill>
        </p:spPr>
        <p:txBody>
          <a:bodyPr/>
          <a:lstStyle/>
          <a:p>
            <a:endParaRPr lang="en-GB"/>
          </a:p>
        </p:txBody>
      </p:sp>
      <p:sp>
        <p:nvSpPr>
          <p:cNvPr id="18" name="Freeform 8">
            <a:extLst>
              <a:ext uri="{FF2B5EF4-FFF2-40B4-BE49-F238E27FC236}">
                <a16:creationId xmlns:a16="http://schemas.microsoft.com/office/drawing/2014/main" id="{78D6D203-16A4-42C8-B9A4-37F91AF514E8}"/>
              </a:ext>
            </a:extLst>
          </p:cNvPr>
          <p:cNvSpPr/>
          <p:nvPr/>
        </p:nvSpPr>
        <p:spPr>
          <a:xfrm>
            <a:off x="9183932" y="6673146"/>
            <a:ext cx="3346301" cy="2883122"/>
          </a:xfrm>
          <a:custGeom>
            <a:avLst/>
            <a:gdLst/>
            <a:ahLst/>
            <a:cxnLst/>
            <a:rect l="l" t="t" r="r" b="b"/>
            <a:pathLst>
              <a:path w="1443077" h="1443077">
                <a:moveTo>
                  <a:pt x="0" y="0"/>
                </a:moveTo>
                <a:lnTo>
                  <a:pt x="1443077" y="0"/>
                </a:lnTo>
                <a:lnTo>
                  <a:pt x="1443077" y="1443076"/>
                </a:lnTo>
                <a:lnTo>
                  <a:pt x="0" y="1443076"/>
                </a:lnTo>
                <a:lnTo>
                  <a:pt x="0" y="0"/>
                </a:lnTo>
                <a:close/>
              </a:path>
            </a:pathLst>
          </a:custGeom>
          <a:blipFill>
            <a:blip r:embed="rId5"/>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59463" y="1232814"/>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Meet our </a:t>
            </a:r>
            <a:r>
              <a:rPr lang="en-US" sz="4200" spc="97" dirty="0" err="1">
                <a:solidFill>
                  <a:srgbClr val="FFFFFF"/>
                </a:solidFill>
                <a:latin typeface="Letter-join Print Plus 3" panose="02000805000000020003" pitchFamily="50" charset="0"/>
              </a:rPr>
              <a:t>Berkswich</a:t>
            </a:r>
            <a:r>
              <a:rPr lang="en-US" sz="4200" spc="97" dirty="0">
                <a:solidFill>
                  <a:srgbClr val="FFFFFF"/>
                </a:solidFill>
                <a:latin typeface="Letter-join Print Plus 3" panose="02000805000000020003" pitchFamily="50" charset="0"/>
              </a:rPr>
              <a:t> Early Years Team</a:t>
            </a:r>
          </a:p>
        </p:txBody>
      </p:sp>
      <p:sp>
        <p:nvSpPr>
          <p:cNvPr id="11" name="TextBox 11"/>
          <p:cNvSpPr txBox="1"/>
          <p:nvPr/>
        </p:nvSpPr>
        <p:spPr>
          <a:xfrm>
            <a:off x="963228" y="4226412"/>
            <a:ext cx="16361543" cy="4719241"/>
          </a:xfrm>
          <a:prstGeom prst="rect">
            <a:avLst/>
          </a:prstGeom>
        </p:spPr>
        <p:txBody>
          <a:bodyPr lIns="0" tIns="0" rIns="0" bIns="0" rtlCol="0" anchor="t">
            <a:spAutoFit/>
          </a:bodyPr>
          <a:lstStyle/>
          <a:p>
            <a:pPr algn="l">
              <a:lnSpc>
                <a:spcPts val="4560"/>
              </a:lnSpc>
            </a:pPr>
            <a:r>
              <a:rPr lang="en-US" sz="3200" spc="28" dirty="0" err="1">
                <a:latin typeface="Letter-join Print Plus 3" panose="02000805000000020003" pitchFamily="50" charset="0"/>
              </a:rPr>
              <a:t>Mrs</a:t>
            </a:r>
            <a:r>
              <a:rPr lang="en-US" sz="3200" spc="28" dirty="0">
                <a:latin typeface="Letter-join Print Plus 3" panose="02000805000000020003" pitchFamily="50" charset="0"/>
              </a:rPr>
              <a:t> Gartside-Bentley – Early Years Leader and Nursery Teacher</a:t>
            </a:r>
          </a:p>
          <a:p>
            <a:pPr algn="l">
              <a:lnSpc>
                <a:spcPts val="4560"/>
              </a:lnSpc>
            </a:pPr>
            <a:r>
              <a:rPr lang="en-GB" sz="3200" b="0" i="0" dirty="0">
                <a:effectLst/>
                <a:latin typeface="Letter-join Print Plus 3" panose="02000805000000020003" pitchFamily="50" charset="0"/>
              </a:rPr>
              <a:t>Mrs </a:t>
            </a:r>
            <a:r>
              <a:rPr lang="en-GB" sz="3200" b="0" i="0" dirty="0" err="1">
                <a:effectLst/>
                <a:latin typeface="Letter-join Print Plus 3" panose="02000805000000020003" pitchFamily="50" charset="0"/>
              </a:rPr>
              <a:t>Arkinstall</a:t>
            </a:r>
            <a:r>
              <a:rPr lang="en-GB" sz="3200" b="0" i="0" dirty="0">
                <a:effectLst/>
                <a:latin typeface="Letter-join Print Plus 3" panose="02000805000000020003" pitchFamily="50" charset="0"/>
              </a:rPr>
              <a:t> – Nursery Teaching Assistant</a:t>
            </a:r>
          </a:p>
          <a:p>
            <a:pPr algn="l">
              <a:lnSpc>
                <a:spcPts val="4560"/>
              </a:lnSpc>
            </a:pPr>
            <a:r>
              <a:rPr lang="en-GB" sz="3200" b="0" i="0" dirty="0">
                <a:effectLst/>
                <a:latin typeface="Letter-join Print Plus 3" panose="02000805000000020003" pitchFamily="50" charset="0"/>
              </a:rPr>
              <a:t>Miss Payne – Apprentice Nursery Teaching Assistant </a:t>
            </a:r>
          </a:p>
          <a:p>
            <a:pPr>
              <a:lnSpc>
                <a:spcPts val="4560"/>
              </a:lnSpc>
            </a:pPr>
            <a:r>
              <a:rPr lang="en-GB" sz="3200" spc="28" dirty="0">
                <a:latin typeface="Letter-join Print Plus 3" panose="02000805000000020003" pitchFamily="50" charset="0"/>
              </a:rPr>
              <a:t>Miss Ennis – Teaching Assistant (Tuesday and Wednesday afternoon) </a:t>
            </a:r>
            <a:endParaRPr lang="en-US" sz="3200" spc="28" dirty="0">
              <a:latin typeface="Letter-join Print Plus 3" panose="02000805000000020003" pitchFamily="50" charset="0"/>
            </a:endParaRPr>
          </a:p>
          <a:p>
            <a:pPr algn="l">
              <a:lnSpc>
                <a:spcPts val="4560"/>
              </a:lnSpc>
            </a:pPr>
            <a:endParaRPr lang="en-GB" sz="3200" b="0" i="0" dirty="0">
              <a:effectLst/>
              <a:latin typeface="Letter-join Print Plus 3" panose="02000805000000020003" pitchFamily="50" charset="0"/>
            </a:endParaRPr>
          </a:p>
          <a:p>
            <a:pPr algn="l">
              <a:lnSpc>
                <a:spcPts val="4560"/>
              </a:lnSpc>
            </a:pPr>
            <a:endParaRPr lang="en-GB" sz="3200" spc="28" dirty="0">
              <a:latin typeface="Letter-join Print Plus 3" panose="02000805000000020003" pitchFamily="50" charset="0"/>
            </a:endParaRPr>
          </a:p>
          <a:p>
            <a:pPr algn="l">
              <a:lnSpc>
                <a:spcPts val="4560"/>
              </a:lnSpc>
            </a:pPr>
            <a:r>
              <a:rPr lang="en-GB" sz="3200" spc="28" dirty="0">
                <a:latin typeface="Letter-join Print Plus 3" panose="02000805000000020003" pitchFamily="50" charset="0"/>
              </a:rPr>
              <a:t>Miss Allen – Reception Teacher</a:t>
            </a:r>
          </a:p>
          <a:p>
            <a:pPr algn="l">
              <a:lnSpc>
                <a:spcPts val="4560"/>
              </a:lnSpc>
            </a:pPr>
            <a:r>
              <a:rPr lang="en-GB" sz="3200" spc="28" dirty="0">
                <a:latin typeface="Letter-join Print Plus 3" panose="02000805000000020003" pitchFamily="50" charset="0"/>
              </a:rPr>
              <a:t>Mrs Batson – Reception Teaching Assistant </a:t>
            </a:r>
            <a:endParaRPr lang="en-US" sz="3000" spc="28" dirty="0">
              <a:latin typeface="Letter-join Print Plus 3" panose="02000805000000020003" pitchFamily="50" charset="0"/>
            </a:endParaRPr>
          </a:p>
        </p:txBody>
      </p:sp>
      <p:sp>
        <p:nvSpPr>
          <p:cNvPr id="6" name="Freeform 5">
            <a:extLst>
              <a:ext uri="{FF2B5EF4-FFF2-40B4-BE49-F238E27FC236}">
                <a16:creationId xmlns:a16="http://schemas.microsoft.com/office/drawing/2014/main" id="{A7A7BF34-331D-4341-B055-6DE71E6C5749}"/>
              </a:ext>
            </a:extLst>
          </p:cNvPr>
          <p:cNvSpPr/>
          <p:nvPr/>
        </p:nvSpPr>
        <p:spPr>
          <a:xfrm rot="1068721">
            <a:off x="14495829" y="5169253"/>
            <a:ext cx="3465433" cy="5143500"/>
          </a:xfrm>
          <a:custGeom>
            <a:avLst/>
            <a:gdLst/>
            <a:ahLst/>
            <a:cxnLst/>
            <a:rect l="l" t="t" r="r" b="b"/>
            <a:pathLst>
              <a:path w="3465433" h="5143500">
                <a:moveTo>
                  <a:pt x="0" y="0"/>
                </a:moveTo>
                <a:lnTo>
                  <a:pt x="3465433" y="0"/>
                </a:lnTo>
                <a:lnTo>
                  <a:pt x="3465433" y="5143500"/>
                </a:lnTo>
                <a:lnTo>
                  <a:pt x="0" y="5143500"/>
                </a:lnTo>
                <a:lnTo>
                  <a:pt x="0" y="0"/>
                </a:lnTo>
                <a:close/>
              </a:path>
            </a:pathLst>
          </a:custGeom>
          <a:blipFill>
            <a:blip r:embed="rId2"/>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Our School Vision and Values</a:t>
            </a:r>
          </a:p>
        </p:txBody>
      </p:sp>
      <p:sp>
        <p:nvSpPr>
          <p:cNvPr id="11" name="TextBox 11"/>
          <p:cNvSpPr txBox="1"/>
          <p:nvPr/>
        </p:nvSpPr>
        <p:spPr>
          <a:xfrm>
            <a:off x="963230" y="3457575"/>
            <a:ext cx="16361543" cy="1102866"/>
          </a:xfrm>
          <a:prstGeom prst="rect">
            <a:avLst/>
          </a:prstGeom>
        </p:spPr>
        <p:txBody>
          <a:bodyPr lIns="0" tIns="0" rIns="0" bIns="0" rtlCol="0" anchor="t">
            <a:spAutoFit/>
          </a:bodyPr>
          <a:lstStyle/>
          <a:p>
            <a:pPr algn="ctr">
              <a:lnSpc>
                <a:spcPts val="2543"/>
              </a:lnSpc>
              <a:spcBef>
                <a:spcPct val="0"/>
              </a:spcBef>
            </a:pPr>
            <a:r>
              <a:rPr lang="en-US" sz="3600" spc="430" dirty="0">
                <a:solidFill>
                  <a:srgbClr val="000000"/>
                </a:solidFill>
                <a:latin typeface="Letter-join Print Plus 3" panose="02000805000000020003" pitchFamily="50" charset="0"/>
              </a:rPr>
              <a:t>Our values make us who we are and </a:t>
            </a:r>
            <a:r>
              <a:rPr lang="en-US" sz="3600" u="none" spc="430" dirty="0">
                <a:solidFill>
                  <a:srgbClr val="000000"/>
                </a:solidFill>
                <a:latin typeface="Letter-join Print Plus 3" panose="02000805000000020003" pitchFamily="50" charset="0"/>
              </a:rPr>
              <a:t>help us to stay focused on what we do and how we do it.</a:t>
            </a:r>
          </a:p>
          <a:p>
            <a:pPr algn="l">
              <a:lnSpc>
                <a:spcPts val="3600"/>
              </a:lnSpc>
            </a:pPr>
            <a:r>
              <a:rPr lang="en-US" sz="3000" spc="28" dirty="0">
                <a:solidFill>
                  <a:srgbClr val="000000"/>
                </a:solidFill>
                <a:latin typeface="TT Rounds Condensed" panose="020B0604020202020204" charset="0"/>
              </a:rPr>
              <a:t>.</a:t>
            </a:r>
          </a:p>
        </p:txBody>
      </p:sp>
      <p:sp>
        <p:nvSpPr>
          <p:cNvPr id="12" name="Freeform 12"/>
          <p:cNvSpPr/>
          <p:nvPr/>
        </p:nvSpPr>
        <p:spPr>
          <a:xfrm>
            <a:off x="11125200" y="4770100"/>
            <a:ext cx="3505200" cy="3562132"/>
          </a:xfrm>
          <a:custGeom>
            <a:avLst/>
            <a:gdLst/>
            <a:ahLst/>
            <a:cxnLst/>
            <a:rect l="l" t="t" r="r" b="b"/>
            <a:pathLst>
              <a:path w="4816929" h="4597978">
                <a:moveTo>
                  <a:pt x="0" y="0"/>
                </a:moveTo>
                <a:lnTo>
                  <a:pt x="4816929" y="0"/>
                </a:lnTo>
                <a:lnTo>
                  <a:pt x="4816929" y="4597978"/>
                </a:lnTo>
                <a:lnTo>
                  <a:pt x="0" y="4597978"/>
                </a:lnTo>
                <a:lnTo>
                  <a:pt x="0" y="0"/>
                </a:lnTo>
                <a:close/>
              </a:path>
            </a:pathLst>
          </a:custGeom>
          <a:blipFill>
            <a:blip r:embed="rId2"/>
            <a:stretch>
              <a:fillRect/>
            </a:stretch>
          </a:blipFill>
        </p:spPr>
      </p:sp>
      <p:sp>
        <p:nvSpPr>
          <p:cNvPr id="13" name="Freeform 10">
            <a:extLst>
              <a:ext uri="{FF2B5EF4-FFF2-40B4-BE49-F238E27FC236}">
                <a16:creationId xmlns:a16="http://schemas.microsoft.com/office/drawing/2014/main" id="{6A0A7669-5EE4-4DD4-97BA-755AA5676FD2}"/>
              </a:ext>
            </a:extLst>
          </p:cNvPr>
          <p:cNvSpPr/>
          <p:nvPr/>
        </p:nvSpPr>
        <p:spPr>
          <a:xfrm>
            <a:off x="438413" y="3650564"/>
            <a:ext cx="6619539" cy="6346448"/>
          </a:xfrm>
          <a:custGeom>
            <a:avLst/>
            <a:gdLst/>
            <a:ahLst/>
            <a:cxnLst/>
            <a:rect l="l" t="t" r="r" b="b"/>
            <a:pathLst>
              <a:path w="3015359" h="3274410">
                <a:moveTo>
                  <a:pt x="0" y="0"/>
                </a:moveTo>
                <a:lnTo>
                  <a:pt x="3015359" y="0"/>
                </a:lnTo>
                <a:lnTo>
                  <a:pt x="3015359" y="3274410"/>
                </a:lnTo>
                <a:lnTo>
                  <a:pt x="0" y="3274410"/>
                </a:lnTo>
                <a:lnTo>
                  <a:pt x="0" y="0"/>
                </a:lnTo>
                <a:close/>
              </a:path>
            </a:pathLst>
          </a:custGeom>
          <a:blipFill>
            <a:blip r:embed="rId3"/>
            <a:stretch>
              <a:fillRect/>
            </a:stretch>
          </a:blipFill>
        </p:spPr>
      </p:sp>
      <p:sp>
        <p:nvSpPr>
          <p:cNvPr id="14" name="Freeform 7">
            <a:extLst>
              <a:ext uri="{FF2B5EF4-FFF2-40B4-BE49-F238E27FC236}">
                <a16:creationId xmlns:a16="http://schemas.microsoft.com/office/drawing/2014/main" id="{779FC23E-AB88-4A44-B792-23C4FABE28EA}"/>
              </a:ext>
            </a:extLst>
          </p:cNvPr>
          <p:cNvSpPr/>
          <p:nvPr/>
        </p:nvSpPr>
        <p:spPr>
          <a:xfrm>
            <a:off x="6208193" y="8541891"/>
            <a:ext cx="11658600" cy="2110860"/>
          </a:xfrm>
          <a:custGeom>
            <a:avLst/>
            <a:gdLst/>
            <a:ahLst/>
            <a:cxnLst/>
            <a:rect l="l" t="t" r="r" b="b"/>
            <a:pathLst>
              <a:path w="4865933" h="881950">
                <a:moveTo>
                  <a:pt x="0" y="0"/>
                </a:moveTo>
                <a:lnTo>
                  <a:pt x="4865934" y="0"/>
                </a:lnTo>
                <a:lnTo>
                  <a:pt x="4865934" y="881950"/>
                </a:lnTo>
                <a:lnTo>
                  <a:pt x="0" y="881950"/>
                </a:lnTo>
                <a:lnTo>
                  <a:pt x="0" y="0"/>
                </a:lnTo>
                <a:close/>
              </a:path>
            </a:pathLst>
          </a:custGeom>
          <a:blipFill>
            <a:blip r:embed="rId4"/>
            <a:stretch>
              <a:fillRect/>
            </a:stretch>
          </a:blipFill>
        </p:spPr>
        <p:txBody>
          <a:bodyPr/>
          <a:lstStyle/>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1089684"/>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Our Early  Years Foundation Stage curriculum (EYFS)</a:t>
            </a:r>
          </a:p>
        </p:txBody>
      </p:sp>
      <p:sp>
        <p:nvSpPr>
          <p:cNvPr id="11" name="TextBox 11"/>
          <p:cNvSpPr txBox="1"/>
          <p:nvPr/>
        </p:nvSpPr>
        <p:spPr>
          <a:xfrm>
            <a:off x="963228" y="3118371"/>
            <a:ext cx="9382352" cy="7168629"/>
          </a:xfrm>
          <a:prstGeom prst="rect">
            <a:avLst/>
          </a:prstGeom>
        </p:spPr>
        <p:txBody>
          <a:bodyPr lIns="0" tIns="0" rIns="0" bIns="0" rtlCol="0" anchor="t">
            <a:spAutoFit/>
          </a:bodyPr>
          <a:lstStyle/>
          <a:p>
            <a:pPr marL="897255" lvl="1" indent="-571500" algn="l">
              <a:lnSpc>
                <a:spcPts val="4320"/>
              </a:lnSpc>
              <a:buFont typeface="Arial" panose="020B0604020202020204" pitchFamily="34" charset="0"/>
              <a:buChar char="•"/>
            </a:pPr>
            <a:r>
              <a:rPr lang="en-US" sz="3600" spc="33" dirty="0">
                <a:solidFill>
                  <a:srgbClr val="000000"/>
                </a:solidFill>
                <a:latin typeface="Letter-join Print Plus 3" panose="02000805000000020003" pitchFamily="50" charset="0"/>
              </a:rPr>
              <a:t>Children learn best through play-based activities, which we provide both in the classrooms as well as the outdoors. Adults support  and facilitate their learning.</a:t>
            </a:r>
          </a:p>
          <a:p>
            <a:pPr marL="897255" lvl="1" indent="-571500" algn="l">
              <a:lnSpc>
                <a:spcPts val="4320"/>
              </a:lnSpc>
              <a:buFont typeface="Arial" panose="020B0604020202020204" pitchFamily="34" charset="0"/>
              <a:buChar char="•"/>
            </a:pPr>
            <a:r>
              <a:rPr lang="en-US" sz="3600" spc="33" dirty="0">
                <a:solidFill>
                  <a:srgbClr val="000000"/>
                </a:solidFill>
                <a:latin typeface="Letter-join Print Plus 3" panose="02000805000000020003" pitchFamily="50" charset="0"/>
              </a:rPr>
              <a:t>Our Nursery is a </a:t>
            </a:r>
            <a:r>
              <a:rPr lang="en-US" sz="3600" b="1" spc="33" dirty="0">
                <a:solidFill>
                  <a:srgbClr val="000000"/>
                </a:solidFill>
                <a:latin typeface="Letter-join Print Plus 3" panose="02000805000000020003" pitchFamily="50" charset="0"/>
              </a:rPr>
              <a:t>Hygge Accredited setting</a:t>
            </a:r>
            <a:r>
              <a:rPr lang="en-US" sz="3600" spc="33" dirty="0">
                <a:solidFill>
                  <a:srgbClr val="000000"/>
                </a:solidFill>
                <a:latin typeface="Letter-join Print Plus 3" panose="02000805000000020003" pitchFamily="50" charset="0"/>
              </a:rPr>
              <a:t>.</a:t>
            </a:r>
          </a:p>
          <a:p>
            <a:pPr marL="897255" lvl="1" indent="-571500" algn="l">
              <a:lnSpc>
                <a:spcPts val="4320"/>
              </a:lnSpc>
              <a:buFont typeface="Arial" panose="020B0604020202020204" pitchFamily="34" charset="0"/>
              <a:buChar char="•"/>
            </a:pPr>
            <a:r>
              <a:rPr lang="en-US" sz="3600" spc="33" dirty="0">
                <a:solidFill>
                  <a:srgbClr val="000000"/>
                </a:solidFill>
                <a:latin typeface="Letter-join Print Plus 3" panose="02000805000000020003" pitchFamily="50" charset="0"/>
              </a:rPr>
              <a:t>Hygge is the Danish Approach to living well, that focuses on being in the moment and embracing the feelings or warmth simplicity and togetherness. </a:t>
            </a:r>
          </a:p>
          <a:p>
            <a:pPr marL="897255" lvl="1" indent="-571500" algn="l">
              <a:lnSpc>
                <a:spcPts val="4320"/>
              </a:lnSpc>
              <a:buFont typeface="Arial" panose="020B0604020202020204" pitchFamily="34" charset="0"/>
              <a:buChar char="•"/>
            </a:pPr>
            <a:r>
              <a:rPr lang="en-US" sz="3600" spc="33" dirty="0">
                <a:solidFill>
                  <a:srgbClr val="000000"/>
                </a:solidFill>
                <a:latin typeface="Letter-join Print Plus 3" panose="02000805000000020003" pitchFamily="50" charset="0"/>
              </a:rPr>
              <a:t>When we think about Hygge we are really focusing on the FEELING.</a:t>
            </a:r>
          </a:p>
          <a:p>
            <a:pPr marL="651510" lvl="1" indent="-325755" algn="l">
              <a:lnSpc>
                <a:spcPts val="4320"/>
              </a:lnSpc>
            </a:pPr>
            <a:endParaRPr lang="en-US" sz="3600" spc="33" dirty="0">
              <a:solidFill>
                <a:srgbClr val="000000"/>
              </a:solidFill>
              <a:latin typeface="TT Rounds Condensed"/>
            </a:endParaRPr>
          </a:p>
        </p:txBody>
      </p:sp>
      <p:sp>
        <p:nvSpPr>
          <p:cNvPr id="13" name="Freeform 8">
            <a:extLst>
              <a:ext uri="{FF2B5EF4-FFF2-40B4-BE49-F238E27FC236}">
                <a16:creationId xmlns:a16="http://schemas.microsoft.com/office/drawing/2014/main" id="{C0C68266-DADC-47E3-A446-594BC14DDDEF}"/>
              </a:ext>
            </a:extLst>
          </p:cNvPr>
          <p:cNvSpPr/>
          <p:nvPr/>
        </p:nvSpPr>
        <p:spPr>
          <a:xfrm>
            <a:off x="11887200" y="4533900"/>
            <a:ext cx="4684468" cy="4260368"/>
          </a:xfrm>
          <a:custGeom>
            <a:avLst/>
            <a:gdLst/>
            <a:ahLst/>
            <a:cxnLst/>
            <a:rect l="l" t="t" r="r" b="b"/>
            <a:pathLst>
              <a:path w="1443077" h="1443077">
                <a:moveTo>
                  <a:pt x="0" y="0"/>
                </a:moveTo>
                <a:lnTo>
                  <a:pt x="1443077" y="0"/>
                </a:lnTo>
                <a:lnTo>
                  <a:pt x="1443077" y="1443076"/>
                </a:lnTo>
                <a:lnTo>
                  <a:pt x="0" y="1443076"/>
                </a:lnTo>
                <a:lnTo>
                  <a:pt x="0" y="0"/>
                </a:lnTo>
                <a:close/>
              </a:path>
            </a:pathLst>
          </a:custGeom>
          <a:blipFill>
            <a:blip r:embed="rId2"/>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1013229"/>
            <a:ext cx="16361544" cy="642484"/>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The Early  Years Foundation Stage curriculum (EYFS)</a:t>
            </a:r>
          </a:p>
        </p:txBody>
      </p:sp>
      <p:sp>
        <p:nvSpPr>
          <p:cNvPr id="11" name="TextBox 11"/>
          <p:cNvSpPr txBox="1"/>
          <p:nvPr/>
        </p:nvSpPr>
        <p:spPr>
          <a:xfrm>
            <a:off x="892499" y="3771900"/>
            <a:ext cx="8096476" cy="5108130"/>
          </a:xfrm>
          <a:prstGeom prst="rect">
            <a:avLst/>
          </a:prstGeom>
        </p:spPr>
        <p:txBody>
          <a:bodyPr lIns="0" tIns="0" rIns="0" bIns="0" rtlCol="0" anchor="t">
            <a:spAutoFit/>
          </a:bodyPr>
          <a:lstStyle/>
          <a:p>
            <a:pPr algn="l">
              <a:lnSpc>
                <a:spcPts val="2438"/>
              </a:lnSpc>
            </a:pPr>
            <a:r>
              <a:rPr lang="en-US" sz="3174" spc="29" dirty="0">
                <a:solidFill>
                  <a:srgbClr val="000000"/>
                </a:solidFill>
                <a:latin typeface="Letter-join Print Plus 3" panose="02000805000000020003" pitchFamily="50" charset="0"/>
              </a:rPr>
              <a:t>There are 7 Areas of Learning in the Early Years Foundation Stage (EYFS): </a:t>
            </a:r>
          </a:p>
          <a:p>
            <a:pPr algn="l">
              <a:lnSpc>
                <a:spcPts val="2557"/>
              </a:lnSpc>
            </a:pPr>
            <a:endParaRPr lang="en-US" sz="3174" spc="29" dirty="0">
              <a:solidFill>
                <a:srgbClr val="000000"/>
              </a:solidFill>
              <a:latin typeface="Letter-join Print Plus 3" panose="02000805000000020003" pitchFamily="50" charset="0"/>
            </a:endParaRPr>
          </a:p>
          <a:p>
            <a:pPr algn="l">
              <a:lnSpc>
                <a:spcPts val="2557"/>
              </a:lnSpc>
            </a:pPr>
            <a:r>
              <a:rPr lang="en-US" sz="3330" b="1" spc="31" dirty="0">
                <a:solidFill>
                  <a:srgbClr val="000000"/>
                </a:solidFill>
                <a:latin typeface="Letter-join Print Plus 3" panose="02000805000000020003" pitchFamily="50" charset="0"/>
              </a:rPr>
              <a:t>Prime areas</a:t>
            </a:r>
          </a:p>
          <a:p>
            <a:pPr marL="0" lvl="1" indent="-301323" algn="l">
              <a:lnSpc>
                <a:spcPts val="2557"/>
              </a:lnSpc>
              <a:buFont typeface="Arial"/>
              <a:buChar char="•"/>
            </a:pPr>
            <a:r>
              <a:rPr lang="en-US" sz="3329" spc="29" dirty="0">
                <a:solidFill>
                  <a:srgbClr val="000000"/>
                </a:solidFill>
                <a:latin typeface="Letter-join Print Plus 3" panose="02000805000000020003" pitchFamily="50" charset="0"/>
              </a:rPr>
              <a:t>Communication and Language</a:t>
            </a:r>
          </a:p>
          <a:p>
            <a:pPr marL="0" lvl="1" indent="-301323" algn="l">
              <a:lnSpc>
                <a:spcPts val="2557"/>
              </a:lnSpc>
              <a:buFont typeface="Arial"/>
              <a:buChar char="•"/>
            </a:pPr>
            <a:r>
              <a:rPr lang="en-US" sz="3330" spc="31" dirty="0">
                <a:solidFill>
                  <a:srgbClr val="000000"/>
                </a:solidFill>
                <a:latin typeface="Letter-join Print Plus 3" panose="02000805000000020003" pitchFamily="50" charset="0"/>
              </a:rPr>
              <a:t>Personal, Social and Emotional Development</a:t>
            </a:r>
          </a:p>
          <a:p>
            <a:pPr marL="0" lvl="1" indent="-301323" algn="l">
              <a:lnSpc>
                <a:spcPts val="2557"/>
              </a:lnSpc>
              <a:buFont typeface="Arial"/>
              <a:buChar char="•"/>
            </a:pPr>
            <a:r>
              <a:rPr lang="en-US" sz="3330" spc="31" dirty="0">
                <a:solidFill>
                  <a:srgbClr val="000000"/>
                </a:solidFill>
                <a:latin typeface="Letter-join Print Plus 3" panose="02000805000000020003" pitchFamily="50" charset="0"/>
              </a:rPr>
              <a:t>Physical Development</a:t>
            </a:r>
          </a:p>
          <a:p>
            <a:pPr marL="0" lvl="1" indent="-301323" algn="l">
              <a:lnSpc>
                <a:spcPts val="2557"/>
              </a:lnSpc>
            </a:pPr>
            <a:endParaRPr lang="en-US" sz="3330" spc="31" dirty="0">
              <a:solidFill>
                <a:srgbClr val="000000"/>
              </a:solidFill>
              <a:latin typeface="Letter-join Print Plus 3" panose="02000805000000020003" pitchFamily="50" charset="0"/>
            </a:endParaRPr>
          </a:p>
          <a:p>
            <a:pPr algn="l">
              <a:lnSpc>
                <a:spcPts val="2557"/>
              </a:lnSpc>
            </a:pPr>
            <a:r>
              <a:rPr lang="en-US" sz="3330" b="1" spc="31" dirty="0">
                <a:solidFill>
                  <a:srgbClr val="000000"/>
                </a:solidFill>
                <a:latin typeface="Letter-join Print Plus 3" panose="02000805000000020003" pitchFamily="50" charset="0"/>
              </a:rPr>
              <a:t>Specific areas</a:t>
            </a:r>
          </a:p>
          <a:p>
            <a:pPr marL="0" lvl="1" indent="-301323" algn="l">
              <a:lnSpc>
                <a:spcPts val="2557"/>
              </a:lnSpc>
              <a:buFont typeface="Arial"/>
              <a:buChar char="•"/>
            </a:pPr>
            <a:r>
              <a:rPr lang="en-US" sz="3330" spc="31" dirty="0" err="1">
                <a:solidFill>
                  <a:srgbClr val="000000"/>
                </a:solidFill>
                <a:latin typeface="Letter-join Print Plus 3" panose="02000805000000020003" pitchFamily="50" charset="0"/>
              </a:rPr>
              <a:t>Maths</a:t>
            </a:r>
            <a:endParaRPr lang="en-US" sz="3330" spc="31" dirty="0">
              <a:solidFill>
                <a:srgbClr val="000000"/>
              </a:solidFill>
              <a:latin typeface="Letter-join Print Plus 3" panose="02000805000000020003" pitchFamily="50" charset="0"/>
            </a:endParaRPr>
          </a:p>
          <a:p>
            <a:pPr marL="0" lvl="1" indent="-301323" algn="l">
              <a:lnSpc>
                <a:spcPts val="2557"/>
              </a:lnSpc>
              <a:buFont typeface="Arial"/>
              <a:buChar char="•"/>
            </a:pPr>
            <a:r>
              <a:rPr lang="en-US" sz="3330" spc="31" dirty="0">
                <a:solidFill>
                  <a:srgbClr val="000000"/>
                </a:solidFill>
                <a:latin typeface="Letter-join Print Plus 3" panose="02000805000000020003" pitchFamily="50" charset="0"/>
              </a:rPr>
              <a:t>Literacy</a:t>
            </a:r>
          </a:p>
          <a:p>
            <a:pPr marL="0" lvl="1" indent="-301323" algn="l">
              <a:lnSpc>
                <a:spcPts val="2557"/>
              </a:lnSpc>
              <a:buFont typeface="Arial"/>
              <a:buChar char="•"/>
            </a:pPr>
            <a:r>
              <a:rPr lang="en-US" sz="3330" spc="31" dirty="0">
                <a:solidFill>
                  <a:srgbClr val="000000"/>
                </a:solidFill>
                <a:latin typeface="Letter-join Print Plus 3" panose="02000805000000020003" pitchFamily="50" charset="0"/>
              </a:rPr>
              <a:t>Understanding the World</a:t>
            </a:r>
          </a:p>
          <a:p>
            <a:pPr marL="0" lvl="1" indent="-301323" algn="l">
              <a:lnSpc>
                <a:spcPts val="2557"/>
              </a:lnSpc>
              <a:buFont typeface="Arial"/>
              <a:buChar char="•"/>
            </a:pPr>
            <a:r>
              <a:rPr lang="en-US" sz="3330" spc="31" dirty="0">
                <a:solidFill>
                  <a:srgbClr val="000000"/>
                </a:solidFill>
                <a:latin typeface="Letter-join Print Plus 3" panose="02000805000000020003" pitchFamily="50" charset="0"/>
              </a:rPr>
              <a:t>Expressive Arts and Design</a:t>
            </a:r>
          </a:p>
          <a:p>
            <a:pPr marL="602647" lvl="1" indent="-301323" algn="l">
              <a:lnSpc>
                <a:spcPts val="3996"/>
              </a:lnSpc>
            </a:pPr>
            <a:endParaRPr lang="en-US" sz="3330" spc="31" dirty="0">
              <a:solidFill>
                <a:srgbClr val="000000"/>
              </a:solidFill>
              <a:latin typeface="TT Rounds Condensed"/>
            </a:endParaRPr>
          </a:p>
        </p:txBody>
      </p:sp>
      <p:pic>
        <p:nvPicPr>
          <p:cNvPr id="3" name="Picture 2">
            <a:extLst>
              <a:ext uri="{FF2B5EF4-FFF2-40B4-BE49-F238E27FC236}">
                <a16:creationId xmlns:a16="http://schemas.microsoft.com/office/drawing/2014/main" id="{2B72B939-C84E-417C-AA79-8C887294396F}"/>
              </a:ext>
            </a:extLst>
          </p:cNvPr>
          <p:cNvPicPr>
            <a:picLocks noChangeAspect="1"/>
          </p:cNvPicPr>
          <p:nvPr/>
        </p:nvPicPr>
        <p:blipFill>
          <a:blip r:embed="rId2"/>
          <a:stretch>
            <a:fillRect/>
          </a:stretch>
        </p:blipFill>
        <p:spPr>
          <a:xfrm>
            <a:off x="8166511" y="5154520"/>
            <a:ext cx="3304102" cy="4707494"/>
          </a:xfrm>
          <a:prstGeom prst="rect">
            <a:avLst/>
          </a:prstGeom>
        </p:spPr>
      </p:pic>
      <p:sp>
        <p:nvSpPr>
          <p:cNvPr id="7" name="Freeform 4">
            <a:extLst>
              <a:ext uri="{FF2B5EF4-FFF2-40B4-BE49-F238E27FC236}">
                <a16:creationId xmlns:a16="http://schemas.microsoft.com/office/drawing/2014/main" id="{D41990A4-4434-4773-A5A4-540291DE844B}"/>
              </a:ext>
            </a:extLst>
          </p:cNvPr>
          <p:cNvSpPr/>
          <p:nvPr/>
        </p:nvSpPr>
        <p:spPr>
          <a:xfrm rot="-474148">
            <a:off x="11661900" y="2949796"/>
            <a:ext cx="2543140" cy="3390854"/>
          </a:xfrm>
          <a:custGeom>
            <a:avLst/>
            <a:gdLst/>
            <a:ahLst/>
            <a:cxnLst/>
            <a:rect l="l" t="t" r="r" b="b"/>
            <a:pathLst>
              <a:path w="2543140" h="3390854">
                <a:moveTo>
                  <a:pt x="0" y="0"/>
                </a:moveTo>
                <a:lnTo>
                  <a:pt x="2543140" y="0"/>
                </a:lnTo>
                <a:lnTo>
                  <a:pt x="2543140" y="3390854"/>
                </a:lnTo>
                <a:lnTo>
                  <a:pt x="0" y="3390854"/>
                </a:lnTo>
                <a:lnTo>
                  <a:pt x="0" y="0"/>
                </a:lnTo>
                <a:close/>
              </a:path>
            </a:pathLst>
          </a:custGeom>
          <a:blipFill>
            <a:blip r:embed="rId3"/>
            <a:stretch>
              <a:fillRect/>
            </a:stretch>
          </a:blipFill>
        </p:spPr>
      </p:sp>
      <p:sp>
        <p:nvSpPr>
          <p:cNvPr id="12" name="Freeform 6">
            <a:extLst>
              <a:ext uri="{FF2B5EF4-FFF2-40B4-BE49-F238E27FC236}">
                <a16:creationId xmlns:a16="http://schemas.microsoft.com/office/drawing/2014/main" id="{4F0E91E4-C5A4-48D4-8526-698BDB5AABF6}"/>
              </a:ext>
            </a:extLst>
          </p:cNvPr>
          <p:cNvSpPr/>
          <p:nvPr/>
        </p:nvSpPr>
        <p:spPr>
          <a:xfrm rot="153387">
            <a:off x="14706042" y="3284525"/>
            <a:ext cx="3113890" cy="3113890"/>
          </a:xfrm>
          <a:custGeom>
            <a:avLst/>
            <a:gdLst/>
            <a:ahLst/>
            <a:cxnLst/>
            <a:rect l="l" t="t" r="r" b="b"/>
            <a:pathLst>
              <a:path w="3113890" h="3113890">
                <a:moveTo>
                  <a:pt x="0" y="0"/>
                </a:moveTo>
                <a:lnTo>
                  <a:pt x="3113890" y="0"/>
                </a:lnTo>
                <a:lnTo>
                  <a:pt x="3113890" y="3113890"/>
                </a:lnTo>
                <a:lnTo>
                  <a:pt x="0" y="3113890"/>
                </a:lnTo>
                <a:lnTo>
                  <a:pt x="0" y="0"/>
                </a:lnTo>
                <a:close/>
              </a:path>
            </a:pathLst>
          </a:custGeom>
          <a:blipFill>
            <a:blip r:embed="rId4"/>
            <a:stretch>
              <a:fillRect/>
            </a:stretch>
          </a:blipFill>
        </p:spPr>
      </p:sp>
      <p:sp>
        <p:nvSpPr>
          <p:cNvPr id="13" name="Freeform 8">
            <a:extLst>
              <a:ext uri="{FF2B5EF4-FFF2-40B4-BE49-F238E27FC236}">
                <a16:creationId xmlns:a16="http://schemas.microsoft.com/office/drawing/2014/main" id="{1AA89A80-0DFE-416E-9AA0-CF69CDFFBD9E}"/>
              </a:ext>
            </a:extLst>
          </p:cNvPr>
          <p:cNvSpPr/>
          <p:nvPr/>
        </p:nvSpPr>
        <p:spPr>
          <a:xfrm>
            <a:off x="15316200" y="7544508"/>
            <a:ext cx="2743055" cy="2057291"/>
          </a:xfrm>
          <a:custGeom>
            <a:avLst/>
            <a:gdLst/>
            <a:ahLst/>
            <a:cxnLst/>
            <a:rect l="l" t="t" r="r" b="b"/>
            <a:pathLst>
              <a:path w="2743055" h="2057291">
                <a:moveTo>
                  <a:pt x="0" y="0"/>
                </a:moveTo>
                <a:lnTo>
                  <a:pt x="2743055" y="0"/>
                </a:lnTo>
                <a:lnTo>
                  <a:pt x="2743055" y="2057292"/>
                </a:lnTo>
                <a:lnTo>
                  <a:pt x="0" y="2057292"/>
                </a:lnTo>
                <a:lnTo>
                  <a:pt x="0" y="0"/>
                </a:lnTo>
                <a:close/>
              </a:path>
            </a:pathLst>
          </a:custGeom>
          <a:blipFill>
            <a:blip r:embed="rId5"/>
            <a:stretch>
              <a:fillRect/>
            </a:stretch>
          </a:blipFill>
        </p:spPr>
      </p:sp>
      <p:sp>
        <p:nvSpPr>
          <p:cNvPr id="14" name="Freeform 7">
            <a:extLst>
              <a:ext uri="{FF2B5EF4-FFF2-40B4-BE49-F238E27FC236}">
                <a16:creationId xmlns:a16="http://schemas.microsoft.com/office/drawing/2014/main" id="{07E07918-18A4-446C-84B6-61CCEB8AA8D5}"/>
              </a:ext>
            </a:extLst>
          </p:cNvPr>
          <p:cNvSpPr/>
          <p:nvPr/>
        </p:nvSpPr>
        <p:spPr>
          <a:xfrm rot="206872">
            <a:off x="12593352" y="6771904"/>
            <a:ext cx="2463777" cy="3285037"/>
          </a:xfrm>
          <a:custGeom>
            <a:avLst/>
            <a:gdLst/>
            <a:ahLst/>
            <a:cxnLst/>
            <a:rect l="l" t="t" r="r" b="b"/>
            <a:pathLst>
              <a:path w="2463777" h="3285037">
                <a:moveTo>
                  <a:pt x="0" y="0"/>
                </a:moveTo>
                <a:lnTo>
                  <a:pt x="2463777" y="0"/>
                </a:lnTo>
                <a:lnTo>
                  <a:pt x="2463777" y="3285037"/>
                </a:lnTo>
                <a:lnTo>
                  <a:pt x="0" y="3285037"/>
                </a:lnTo>
                <a:lnTo>
                  <a:pt x="0" y="0"/>
                </a:lnTo>
                <a:close/>
              </a:path>
            </a:pathLst>
          </a:custGeom>
          <a:blipFill>
            <a:blip r:embed="rId6"/>
            <a:stretch>
              <a:fillRect/>
            </a:stretch>
          </a:blipFill>
        </p:spPr>
        <p:txBody>
          <a:bodyPr/>
          <a:lstStyle/>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457200" y="2858349"/>
            <a:ext cx="16361543" cy="2327560"/>
          </a:xfrm>
          <a:prstGeom prst="rect">
            <a:avLst/>
          </a:prstGeom>
        </p:spPr>
        <p:txBody>
          <a:bodyPr lIns="0" tIns="0" rIns="0" bIns="0" rtlCol="0" anchor="t">
            <a:spAutoFit/>
          </a:bodyPr>
          <a:lstStyle/>
          <a:p>
            <a:pPr marL="542925" lvl="1" indent="-271462" algn="l">
              <a:lnSpc>
                <a:spcPts val="4560"/>
              </a:lnSpc>
              <a:buFont typeface="Arial"/>
              <a:buChar char="•"/>
            </a:pPr>
            <a:r>
              <a:rPr lang="en-US" sz="3000" spc="28" dirty="0">
                <a:solidFill>
                  <a:srgbClr val="000000"/>
                </a:solidFill>
                <a:latin typeface="Letter-join Print Plus 3" panose="02000805000000020003" pitchFamily="50" charset="0"/>
              </a:rPr>
              <a:t>Doors open for children to come into school at 8.40am.</a:t>
            </a:r>
          </a:p>
          <a:p>
            <a:pPr marL="542925" lvl="1" indent="-271462" algn="l">
              <a:lnSpc>
                <a:spcPts val="4560"/>
              </a:lnSpc>
              <a:buFont typeface="Arial"/>
              <a:buChar char="•"/>
            </a:pPr>
            <a:r>
              <a:rPr lang="en-US" sz="3000" spc="28" dirty="0">
                <a:solidFill>
                  <a:srgbClr val="000000"/>
                </a:solidFill>
                <a:latin typeface="Letter-join Print Plus 3" panose="02000805000000020003" pitchFamily="50" charset="0"/>
              </a:rPr>
              <a:t>School finishes at 3.20pm </a:t>
            </a:r>
          </a:p>
          <a:p>
            <a:pPr marL="542925" lvl="1" indent="-271462" algn="l">
              <a:lnSpc>
                <a:spcPts val="4560"/>
              </a:lnSpc>
              <a:buFont typeface="Arial"/>
              <a:buChar char="•"/>
            </a:pPr>
            <a:r>
              <a:rPr lang="en-US" sz="3000" spc="28" dirty="0">
                <a:solidFill>
                  <a:srgbClr val="000000"/>
                </a:solidFill>
                <a:latin typeface="Letter-join Print Plus 3" panose="02000805000000020003" pitchFamily="50" charset="0"/>
              </a:rPr>
              <a:t>If you are late please enter school through the main school entrance where you can sign your child in and Mr Kelly will accompany them to class. </a:t>
            </a:r>
          </a:p>
        </p:txBody>
      </p:sp>
      <p:sp>
        <p:nvSpPr>
          <p:cNvPr id="12" name="TextBox 12"/>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Our school day</a:t>
            </a:r>
          </a:p>
        </p:txBody>
      </p:sp>
      <p:pic>
        <p:nvPicPr>
          <p:cNvPr id="14" name="Picture 13">
            <a:extLst>
              <a:ext uri="{FF2B5EF4-FFF2-40B4-BE49-F238E27FC236}">
                <a16:creationId xmlns:a16="http://schemas.microsoft.com/office/drawing/2014/main" id="{7EB3A063-FE8E-403F-983B-822CAE1E56E1}"/>
              </a:ext>
            </a:extLst>
          </p:cNvPr>
          <p:cNvPicPr>
            <a:picLocks noChangeAspect="1"/>
          </p:cNvPicPr>
          <p:nvPr/>
        </p:nvPicPr>
        <p:blipFill>
          <a:blip r:embed="rId2"/>
          <a:stretch>
            <a:fillRect/>
          </a:stretch>
        </p:blipFill>
        <p:spPr>
          <a:xfrm>
            <a:off x="1815734" y="5524501"/>
            <a:ext cx="9774974" cy="4216104"/>
          </a:xfrm>
          <a:prstGeom prst="rect">
            <a:avLst/>
          </a:prstGeom>
        </p:spPr>
      </p:pic>
      <p:sp>
        <p:nvSpPr>
          <p:cNvPr id="13" name="Freeform 6">
            <a:extLst>
              <a:ext uri="{FF2B5EF4-FFF2-40B4-BE49-F238E27FC236}">
                <a16:creationId xmlns:a16="http://schemas.microsoft.com/office/drawing/2014/main" id="{64F7395B-E95B-41FF-B7AF-DD82E98152E4}"/>
              </a:ext>
            </a:extLst>
          </p:cNvPr>
          <p:cNvSpPr/>
          <p:nvPr/>
        </p:nvSpPr>
        <p:spPr>
          <a:xfrm rot="-300635">
            <a:off x="12272361" y="4912193"/>
            <a:ext cx="2159771" cy="2889738"/>
          </a:xfrm>
          <a:custGeom>
            <a:avLst/>
            <a:gdLst/>
            <a:ahLst/>
            <a:cxnLst/>
            <a:rect l="l" t="t" r="r" b="b"/>
            <a:pathLst>
              <a:path w="2677448" h="3569931">
                <a:moveTo>
                  <a:pt x="0" y="0"/>
                </a:moveTo>
                <a:lnTo>
                  <a:pt x="2677448" y="0"/>
                </a:lnTo>
                <a:lnTo>
                  <a:pt x="2677448" y="3569931"/>
                </a:lnTo>
                <a:lnTo>
                  <a:pt x="0" y="3569931"/>
                </a:lnTo>
                <a:lnTo>
                  <a:pt x="0" y="0"/>
                </a:lnTo>
                <a:close/>
              </a:path>
            </a:pathLst>
          </a:custGeom>
          <a:blipFill>
            <a:blip r:embed="rId3"/>
            <a:stretch>
              <a:fillRect/>
            </a:stretch>
          </a:blipFill>
        </p:spPr>
      </p:sp>
      <p:sp>
        <p:nvSpPr>
          <p:cNvPr id="15" name="Freeform 7">
            <a:extLst>
              <a:ext uri="{FF2B5EF4-FFF2-40B4-BE49-F238E27FC236}">
                <a16:creationId xmlns:a16="http://schemas.microsoft.com/office/drawing/2014/main" id="{69926B03-8CFF-4080-A8A0-57C6CB20C426}"/>
              </a:ext>
            </a:extLst>
          </p:cNvPr>
          <p:cNvSpPr/>
          <p:nvPr/>
        </p:nvSpPr>
        <p:spPr>
          <a:xfrm>
            <a:off x="15113785" y="6084719"/>
            <a:ext cx="2741914" cy="3655886"/>
          </a:xfrm>
          <a:custGeom>
            <a:avLst/>
            <a:gdLst/>
            <a:ahLst/>
            <a:cxnLst/>
            <a:rect l="l" t="t" r="r" b="b"/>
            <a:pathLst>
              <a:path w="2741914" h="3655886">
                <a:moveTo>
                  <a:pt x="0" y="0"/>
                </a:moveTo>
                <a:lnTo>
                  <a:pt x="2741914" y="0"/>
                </a:lnTo>
                <a:lnTo>
                  <a:pt x="2741914" y="3655886"/>
                </a:lnTo>
                <a:lnTo>
                  <a:pt x="0" y="3655886"/>
                </a:lnTo>
                <a:lnTo>
                  <a:pt x="0" y="0"/>
                </a:lnTo>
                <a:close/>
              </a:path>
            </a:pathLst>
          </a:custGeom>
          <a:blipFill>
            <a:blip r:embed="rId4"/>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8973" y="909831"/>
            <a:ext cx="16950054" cy="1888240"/>
            <a:chOff x="0" y="0"/>
            <a:chExt cx="22600072" cy="2517654"/>
          </a:xfrm>
        </p:grpSpPr>
        <p:sp>
          <p:nvSpPr>
            <p:cNvPr id="9" name="Freeform 9"/>
            <p:cNvSpPr/>
            <p:nvPr/>
          </p:nvSpPr>
          <p:spPr>
            <a:xfrm>
              <a:off x="0" y="0"/>
              <a:ext cx="22600031" cy="2517648"/>
            </a:xfrm>
            <a:custGeom>
              <a:avLst/>
              <a:gdLst/>
              <a:ahLst/>
              <a:cxnLst/>
              <a:rect l="l" t="t" r="r" b="b"/>
              <a:pathLst>
                <a:path w="22600031" h="2517648">
                  <a:moveTo>
                    <a:pt x="0" y="0"/>
                  </a:moveTo>
                  <a:lnTo>
                    <a:pt x="22600031" y="0"/>
                  </a:lnTo>
                  <a:lnTo>
                    <a:pt x="22600031" y="2517648"/>
                  </a:lnTo>
                  <a:lnTo>
                    <a:pt x="0" y="2517648"/>
                  </a:lnTo>
                  <a:close/>
                </a:path>
              </a:pathLst>
            </a:custGeom>
            <a:solidFill>
              <a:srgbClr val="00B050"/>
            </a:solidFill>
          </p:spPr>
        </p:sp>
      </p:grpSp>
      <p:sp>
        <p:nvSpPr>
          <p:cNvPr id="10" name="TextBox 10"/>
          <p:cNvSpPr txBox="1"/>
          <p:nvPr/>
        </p:nvSpPr>
        <p:spPr>
          <a:xfrm>
            <a:off x="8712483" y="3845228"/>
            <a:ext cx="7906770" cy="4906343"/>
          </a:xfrm>
          <a:prstGeom prst="rect">
            <a:avLst/>
          </a:prstGeom>
        </p:spPr>
        <p:txBody>
          <a:bodyPr lIns="0" tIns="0" rIns="0" bIns="0" rtlCol="0" anchor="t">
            <a:spAutoFit/>
          </a:bodyPr>
          <a:lstStyle/>
          <a:p>
            <a:pPr algn="l">
              <a:lnSpc>
                <a:spcPts val="3163"/>
              </a:lnSpc>
            </a:pPr>
            <a:r>
              <a:rPr lang="en-US" sz="2700" spc="24" dirty="0">
                <a:solidFill>
                  <a:srgbClr val="3D3D3D"/>
                </a:solidFill>
                <a:latin typeface="Letter-join Print Plus 3" panose="02000805000000020003" pitchFamily="50" charset="0"/>
              </a:rPr>
              <a:t>Grey pinafore dress or skirt, or tailored grey school trousers</a:t>
            </a:r>
          </a:p>
          <a:p>
            <a:pPr algn="l">
              <a:lnSpc>
                <a:spcPts val="3163"/>
              </a:lnSpc>
            </a:pPr>
            <a:r>
              <a:rPr lang="en-US" sz="2700" spc="24" dirty="0">
                <a:solidFill>
                  <a:srgbClr val="3D3D3D"/>
                </a:solidFill>
                <a:latin typeface="Letter-join Print Plus 3" panose="02000805000000020003" pitchFamily="50" charset="0"/>
              </a:rPr>
              <a:t>(Optional -Green and white gingham dress when the weather is warmer)</a:t>
            </a:r>
          </a:p>
          <a:p>
            <a:pPr algn="l">
              <a:lnSpc>
                <a:spcPts val="3163"/>
              </a:lnSpc>
            </a:pPr>
            <a:r>
              <a:rPr lang="en-US" sz="2700" spc="24" dirty="0">
                <a:solidFill>
                  <a:srgbClr val="3D3D3D"/>
                </a:solidFill>
                <a:latin typeface="Letter-join Print Plus 3" panose="02000805000000020003" pitchFamily="50" charset="0"/>
              </a:rPr>
              <a:t>White polo shirt</a:t>
            </a:r>
          </a:p>
          <a:p>
            <a:pPr algn="l">
              <a:lnSpc>
                <a:spcPts val="3163"/>
              </a:lnSpc>
            </a:pPr>
            <a:r>
              <a:rPr lang="en-US" sz="2700" spc="24" dirty="0" err="1">
                <a:solidFill>
                  <a:srgbClr val="3D3D3D"/>
                </a:solidFill>
                <a:latin typeface="Letter-join Print Plus 3" panose="02000805000000020003" pitchFamily="50" charset="0"/>
              </a:rPr>
              <a:t>Berkswich</a:t>
            </a:r>
            <a:r>
              <a:rPr lang="en-US" sz="2700" spc="24" dirty="0">
                <a:solidFill>
                  <a:srgbClr val="3D3D3D"/>
                </a:solidFill>
                <a:latin typeface="Letter-join Print Plus 3" panose="02000805000000020003" pitchFamily="50" charset="0"/>
              </a:rPr>
              <a:t> sweatshirt or cardigan</a:t>
            </a:r>
          </a:p>
          <a:p>
            <a:pPr algn="l">
              <a:lnSpc>
                <a:spcPts val="3163"/>
              </a:lnSpc>
            </a:pPr>
            <a:r>
              <a:rPr lang="en-US" sz="2700" spc="24" dirty="0">
                <a:solidFill>
                  <a:srgbClr val="3D3D3D"/>
                </a:solidFill>
                <a:latin typeface="Letter-join Print Plus 3" panose="02000805000000020003" pitchFamily="50" charset="0"/>
              </a:rPr>
              <a:t>White socks or grey tights	</a:t>
            </a:r>
          </a:p>
          <a:p>
            <a:pPr algn="l">
              <a:lnSpc>
                <a:spcPts val="3163"/>
              </a:lnSpc>
            </a:pPr>
            <a:r>
              <a:rPr lang="en-US" sz="2700" spc="24" dirty="0">
                <a:solidFill>
                  <a:srgbClr val="3D3D3D"/>
                </a:solidFill>
                <a:latin typeface="Letter-join Print Plus 3" panose="02000805000000020003" pitchFamily="50" charset="0"/>
              </a:rPr>
              <a:t>Black shoes</a:t>
            </a:r>
          </a:p>
          <a:p>
            <a:pPr algn="l">
              <a:lnSpc>
                <a:spcPts val="3163"/>
              </a:lnSpc>
            </a:pPr>
            <a:endParaRPr lang="en-US" sz="2700" spc="24" dirty="0">
              <a:solidFill>
                <a:srgbClr val="3D3D3D"/>
              </a:solidFill>
              <a:latin typeface="TT Rounds Condensed"/>
            </a:endParaRPr>
          </a:p>
          <a:p>
            <a:pPr algn="l">
              <a:lnSpc>
                <a:spcPts val="3163"/>
              </a:lnSpc>
            </a:pPr>
            <a:endParaRPr lang="en-US" sz="2636" spc="24" dirty="0">
              <a:solidFill>
                <a:srgbClr val="3D3D3D"/>
              </a:solidFill>
              <a:latin typeface="TT Rounds Condensed"/>
            </a:endParaRPr>
          </a:p>
          <a:p>
            <a:pPr algn="l">
              <a:lnSpc>
                <a:spcPts val="3163"/>
              </a:lnSpc>
            </a:pPr>
            <a:endParaRPr lang="en-US" sz="2636" spc="24" dirty="0">
              <a:solidFill>
                <a:srgbClr val="3D3D3D"/>
              </a:solidFill>
              <a:latin typeface="TT Rounds Condensed"/>
            </a:endParaRPr>
          </a:p>
          <a:p>
            <a:pPr algn="l">
              <a:lnSpc>
                <a:spcPts val="3163"/>
              </a:lnSpc>
            </a:pPr>
            <a:endParaRPr lang="en-US" sz="2636" spc="24" dirty="0">
              <a:solidFill>
                <a:srgbClr val="3D3D3D"/>
              </a:solidFill>
              <a:latin typeface="TT Rounds Condensed"/>
            </a:endParaRPr>
          </a:p>
        </p:txBody>
      </p:sp>
      <p:sp>
        <p:nvSpPr>
          <p:cNvPr id="12" name="TextBox 12"/>
          <p:cNvSpPr txBox="1"/>
          <p:nvPr/>
        </p:nvSpPr>
        <p:spPr>
          <a:xfrm>
            <a:off x="963229" y="1054482"/>
            <a:ext cx="16361544" cy="642484"/>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School uniform</a:t>
            </a:r>
          </a:p>
        </p:txBody>
      </p:sp>
      <p:sp>
        <p:nvSpPr>
          <p:cNvPr id="13" name="TextBox 13"/>
          <p:cNvSpPr txBox="1"/>
          <p:nvPr/>
        </p:nvSpPr>
        <p:spPr>
          <a:xfrm>
            <a:off x="963228" y="3286864"/>
            <a:ext cx="7447732" cy="502702"/>
          </a:xfrm>
          <a:prstGeom prst="rect">
            <a:avLst/>
          </a:prstGeom>
        </p:spPr>
        <p:txBody>
          <a:bodyPr lIns="0" tIns="0" rIns="0" bIns="0" rtlCol="0" anchor="t">
            <a:spAutoFit/>
          </a:bodyPr>
          <a:lstStyle/>
          <a:p>
            <a:pPr algn="l">
              <a:lnSpc>
                <a:spcPts val="3960"/>
              </a:lnSpc>
            </a:pPr>
            <a:r>
              <a:rPr lang="en-US" sz="3300" spc="76" dirty="0">
                <a:solidFill>
                  <a:srgbClr val="00B050"/>
                </a:solidFill>
                <a:latin typeface="TT Smalls"/>
              </a:rPr>
              <a:t>Boys</a:t>
            </a:r>
          </a:p>
        </p:txBody>
      </p:sp>
      <p:sp>
        <p:nvSpPr>
          <p:cNvPr id="14" name="TextBox 14"/>
          <p:cNvSpPr txBox="1"/>
          <p:nvPr/>
        </p:nvSpPr>
        <p:spPr>
          <a:xfrm>
            <a:off x="963228" y="3839314"/>
            <a:ext cx="6703441" cy="3693319"/>
          </a:xfrm>
          <a:prstGeom prst="rect">
            <a:avLst/>
          </a:prstGeom>
        </p:spPr>
        <p:txBody>
          <a:bodyPr lIns="0" tIns="0" rIns="0" bIns="0" rtlCol="0" anchor="t">
            <a:spAutoFit/>
          </a:bodyPr>
          <a:lstStyle/>
          <a:p>
            <a:pPr algn="l">
              <a:lnSpc>
                <a:spcPts val="3240"/>
              </a:lnSpc>
            </a:pPr>
            <a:r>
              <a:rPr lang="en-US" sz="2700" spc="25" dirty="0">
                <a:solidFill>
                  <a:srgbClr val="3D3D3D"/>
                </a:solidFill>
                <a:latin typeface="Letter-join Print Plus 3" panose="02000805000000020003" pitchFamily="50" charset="0"/>
              </a:rPr>
              <a:t>Grey trousers</a:t>
            </a:r>
          </a:p>
          <a:p>
            <a:pPr algn="l">
              <a:lnSpc>
                <a:spcPts val="3240"/>
              </a:lnSpc>
            </a:pPr>
            <a:r>
              <a:rPr lang="en-US" sz="2700" spc="25" dirty="0">
                <a:solidFill>
                  <a:srgbClr val="3D3D3D"/>
                </a:solidFill>
                <a:latin typeface="Letter-join Print Plus 3" panose="02000805000000020003" pitchFamily="50" charset="0"/>
              </a:rPr>
              <a:t>(Optional - Grey shorts when the weather is warm)</a:t>
            </a:r>
          </a:p>
          <a:p>
            <a:pPr algn="l">
              <a:lnSpc>
                <a:spcPts val="3240"/>
              </a:lnSpc>
            </a:pPr>
            <a:r>
              <a:rPr lang="en-US" sz="2700" spc="25" dirty="0">
                <a:solidFill>
                  <a:srgbClr val="3D3D3D"/>
                </a:solidFill>
                <a:latin typeface="Letter-join Print Plus 3" panose="02000805000000020003" pitchFamily="50" charset="0"/>
              </a:rPr>
              <a:t>White polo shirt</a:t>
            </a:r>
          </a:p>
          <a:p>
            <a:pPr algn="l">
              <a:lnSpc>
                <a:spcPts val="3240"/>
              </a:lnSpc>
            </a:pPr>
            <a:r>
              <a:rPr lang="en-US" sz="2700" spc="25" dirty="0" err="1">
                <a:solidFill>
                  <a:srgbClr val="3D3D3D"/>
                </a:solidFill>
                <a:latin typeface="Letter-join Print Plus 3" panose="02000805000000020003" pitchFamily="50" charset="0"/>
              </a:rPr>
              <a:t>Berkswich</a:t>
            </a:r>
            <a:r>
              <a:rPr lang="en-US" sz="2700" spc="25" dirty="0">
                <a:solidFill>
                  <a:srgbClr val="3D3D3D"/>
                </a:solidFill>
                <a:latin typeface="Letter-join Print Plus 3" panose="02000805000000020003" pitchFamily="50" charset="0"/>
              </a:rPr>
              <a:t> sweatshirt</a:t>
            </a:r>
          </a:p>
          <a:p>
            <a:pPr algn="l">
              <a:lnSpc>
                <a:spcPts val="3240"/>
              </a:lnSpc>
            </a:pPr>
            <a:r>
              <a:rPr lang="en-US" sz="2700" spc="25" dirty="0">
                <a:solidFill>
                  <a:srgbClr val="3D3D3D"/>
                </a:solidFill>
                <a:latin typeface="Letter-join Print Plus 3" panose="02000805000000020003" pitchFamily="50" charset="0"/>
              </a:rPr>
              <a:t>Grey socks	</a:t>
            </a:r>
          </a:p>
          <a:p>
            <a:pPr algn="l">
              <a:lnSpc>
                <a:spcPts val="3240"/>
              </a:lnSpc>
            </a:pPr>
            <a:r>
              <a:rPr lang="en-US" sz="2700" spc="25" dirty="0">
                <a:solidFill>
                  <a:srgbClr val="3D3D3D"/>
                </a:solidFill>
                <a:latin typeface="Letter-join Print Plus 3" panose="02000805000000020003" pitchFamily="50" charset="0"/>
              </a:rPr>
              <a:t>Black shoes</a:t>
            </a:r>
          </a:p>
          <a:p>
            <a:pPr algn="l">
              <a:lnSpc>
                <a:spcPts val="3240"/>
              </a:lnSpc>
            </a:pPr>
            <a:endParaRPr lang="en-US" sz="2700" spc="25" dirty="0">
              <a:solidFill>
                <a:srgbClr val="3D3D3D"/>
              </a:solidFill>
              <a:latin typeface="TT Rounds Condensed"/>
            </a:endParaRPr>
          </a:p>
          <a:p>
            <a:pPr algn="l">
              <a:lnSpc>
                <a:spcPts val="3240"/>
              </a:lnSpc>
            </a:pPr>
            <a:endParaRPr lang="en-US" sz="2700" spc="25" dirty="0">
              <a:solidFill>
                <a:srgbClr val="3D3D3D"/>
              </a:solidFill>
              <a:latin typeface="TT Rounds Condensed"/>
            </a:endParaRPr>
          </a:p>
        </p:txBody>
      </p:sp>
      <p:sp>
        <p:nvSpPr>
          <p:cNvPr id="15" name="TextBox 15"/>
          <p:cNvSpPr txBox="1"/>
          <p:nvPr/>
        </p:nvSpPr>
        <p:spPr>
          <a:xfrm>
            <a:off x="8712483" y="3286864"/>
            <a:ext cx="7447729" cy="502702"/>
          </a:xfrm>
          <a:prstGeom prst="rect">
            <a:avLst/>
          </a:prstGeom>
        </p:spPr>
        <p:txBody>
          <a:bodyPr lIns="0" tIns="0" rIns="0" bIns="0" rtlCol="0" anchor="t">
            <a:spAutoFit/>
          </a:bodyPr>
          <a:lstStyle/>
          <a:p>
            <a:pPr algn="l">
              <a:lnSpc>
                <a:spcPts val="3960"/>
              </a:lnSpc>
            </a:pPr>
            <a:r>
              <a:rPr lang="en-US" sz="3300" spc="76" dirty="0">
                <a:solidFill>
                  <a:srgbClr val="00B050"/>
                </a:solidFill>
                <a:latin typeface="TT Smalls"/>
              </a:rPr>
              <a:t>Girls</a:t>
            </a:r>
          </a:p>
        </p:txBody>
      </p:sp>
      <p:sp>
        <p:nvSpPr>
          <p:cNvPr id="16" name="TextBox 16"/>
          <p:cNvSpPr txBox="1"/>
          <p:nvPr/>
        </p:nvSpPr>
        <p:spPr>
          <a:xfrm>
            <a:off x="963228" y="7941019"/>
            <a:ext cx="10346756" cy="641201"/>
          </a:xfrm>
          <a:prstGeom prst="rect">
            <a:avLst/>
          </a:prstGeom>
        </p:spPr>
        <p:txBody>
          <a:bodyPr lIns="0" tIns="0" rIns="0" bIns="0" rtlCol="0" anchor="t">
            <a:spAutoFit/>
          </a:bodyPr>
          <a:lstStyle/>
          <a:p>
            <a:pPr algn="l">
              <a:lnSpc>
                <a:spcPts val="5040"/>
              </a:lnSpc>
            </a:pPr>
            <a:r>
              <a:rPr lang="en-US" sz="4200" u="sng" spc="97" dirty="0">
                <a:solidFill>
                  <a:srgbClr val="00B050"/>
                </a:solidFill>
                <a:latin typeface="TT Smalls Bold"/>
              </a:rPr>
              <a:t>PLEASE NAME EVERYTHING!</a:t>
            </a:r>
          </a:p>
        </p:txBody>
      </p:sp>
      <p:sp>
        <p:nvSpPr>
          <p:cNvPr id="17" name="TextBox 16">
            <a:extLst>
              <a:ext uri="{FF2B5EF4-FFF2-40B4-BE49-F238E27FC236}">
                <a16:creationId xmlns:a16="http://schemas.microsoft.com/office/drawing/2014/main" id="{51043329-4E52-480F-87A0-9F4B27DE931D}"/>
              </a:ext>
            </a:extLst>
          </p:cNvPr>
          <p:cNvSpPr txBox="1"/>
          <p:nvPr/>
        </p:nvSpPr>
        <p:spPr>
          <a:xfrm>
            <a:off x="10210800" y="7168323"/>
            <a:ext cx="7906770" cy="3277820"/>
          </a:xfrm>
          <a:prstGeom prst="rect">
            <a:avLst/>
          </a:prstGeom>
          <a:noFill/>
        </p:spPr>
        <p:txBody>
          <a:bodyPr wrap="square" rtlCol="0">
            <a:spAutoFit/>
          </a:bodyPr>
          <a:lstStyle/>
          <a:p>
            <a:r>
              <a:rPr lang="en-US" sz="2700" u="sng" spc="25" dirty="0">
                <a:solidFill>
                  <a:srgbClr val="3D3D3D"/>
                </a:solidFill>
                <a:latin typeface="Letter-join Print Plus 3" panose="02000805000000020003" pitchFamily="50" charset="0"/>
              </a:rPr>
              <a:t>Children will also need:</a:t>
            </a:r>
          </a:p>
          <a:p>
            <a:r>
              <a:rPr lang="en-US" sz="2700" spc="25" dirty="0">
                <a:solidFill>
                  <a:srgbClr val="3D3D3D"/>
                </a:solidFill>
                <a:latin typeface="Letter-join Print Plus 3" panose="02000805000000020003" pitchFamily="50" charset="0"/>
              </a:rPr>
              <a:t>Children will be given a bookbag to use daily</a:t>
            </a:r>
          </a:p>
          <a:p>
            <a:r>
              <a:rPr lang="en-US" sz="2700" spc="25" dirty="0">
                <a:solidFill>
                  <a:srgbClr val="3D3D3D"/>
                </a:solidFill>
                <a:latin typeface="Letter-join Print Plus 3" panose="02000805000000020003" pitchFamily="50" charset="0"/>
              </a:rPr>
              <a:t>Water bottle</a:t>
            </a:r>
          </a:p>
          <a:p>
            <a:r>
              <a:rPr lang="en-US" sz="2700" spc="25" dirty="0">
                <a:solidFill>
                  <a:srgbClr val="3D3D3D"/>
                </a:solidFill>
                <a:latin typeface="Letter-join Print Plus 3" panose="02000805000000020003" pitchFamily="50" charset="0"/>
              </a:rPr>
              <a:t>Healthy snack </a:t>
            </a:r>
          </a:p>
          <a:p>
            <a:r>
              <a:rPr lang="en-US" sz="2700" spc="25" dirty="0">
                <a:solidFill>
                  <a:srgbClr val="3D3D3D"/>
                </a:solidFill>
                <a:latin typeface="Letter-join Print Plus 3" panose="02000805000000020003" pitchFamily="50" charset="0"/>
              </a:rPr>
              <a:t>Drawstring bag with spare clothes to be left in school</a:t>
            </a:r>
          </a:p>
          <a:p>
            <a:r>
              <a:rPr lang="en-US" sz="2700" spc="25" dirty="0">
                <a:solidFill>
                  <a:srgbClr val="3D3D3D"/>
                </a:solidFill>
                <a:latin typeface="Letter-join Print Plus 3" panose="02000805000000020003" pitchFamily="50" charset="0"/>
              </a:rPr>
              <a:t>Puddle suit and wellies to be left in school</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Attendance and Communication</a:t>
            </a:r>
          </a:p>
        </p:txBody>
      </p:sp>
      <p:sp>
        <p:nvSpPr>
          <p:cNvPr id="11" name="TextBox 11"/>
          <p:cNvSpPr txBox="1"/>
          <p:nvPr/>
        </p:nvSpPr>
        <p:spPr>
          <a:xfrm>
            <a:off x="963228" y="3503532"/>
            <a:ext cx="16361543" cy="4995085"/>
          </a:xfrm>
          <a:prstGeom prst="rect">
            <a:avLst/>
          </a:prstGeom>
        </p:spPr>
        <p:txBody>
          <a:bodyPr lIns="0" tIns="0" rIns="0" bIns="0" rtlCol="0" anchor="t">
            <a:spAutoFit/>
          </a:bodyPr>
          <a:lstStyle/>
          <a:p>
            <a:pPr marL="633410" lvl="1" indent="-316705" algn="l">
              <a:lnSpc>
                <a:spcPts val="4899"/>
              </a:lnSpc>
              <a:buFont typeface="Arial"/>
              <a:buChar char="•"/>
            </a:pPr>
            <a:r>
              <a:rPr lang="en-US" sz="3499" spc="32" dirty="0">
                <a:solidFill>
                  <a:srgbClr val="3D3D3D"/>
                </a:solidFill>
                <a:latin typeface="Letter-join Print Plus 3" panose="02000805000000020003" pitchFamily="50" charset="0"/>
              </a:rPr>
              <a:t>If your child is absent, phone the school office by 9.15am   Tel: 01785 337360</a:t>
            </a:r>
            <a:endParaRPr lang="en-US" sz="3499" spc="32" dirty="0">
              <a:solidFill>
                <a:srgbClr val="CE6857"/>
              </a:solidFill>
              <a:latin typeface="Letter-join Print Plus 3" panose="02000805000000020003" pitchFamily="50" charset="0"/>
            </a:endParaRPr>
          </a:p>
          <a:p>
            <a:pPr marL="633410" lvl="1" indent="-316705" algn="l">
              <a:lnSpc>
                <a:spcPts val="4899"/>
              </a:lnSpc>
              <a:buFont typeface="Arial"/>
              <a:buChar char="•"/>
            </a:pPr>
            <a:r>
              <a:rPr lang="en-US" sz="3499" spc="32" dirty="0">
                <a:solidFill>
                  <a:srgbClr val="3D3D3D"/>
                </a:solidFill>
                <a:latin typeface="Letter-join Print Plus 3" panose="02000805000000020003" pitchFamily="50" charset="0"/>
              </a:rPr>
              <a:t>There is an answer phone, so a message can be left at any time.</a:t>
            </a:r>
          </a:p>
          <a:p>
            <a:pPr marL="633410" lvl="1" indent="-316705" algn="l">
              <a:lnSpc>
                <a:spcPts val="4899"/>
              </a:lnSpc>
              <a:buFont typeface="Arial"/>
              <a:buChar char="•"/>
            </a:pPr>
            <a:r>
              <a:rPr lang="en-US" sz="3499" spc="81" dirty="0">
                <a:solidFill>
                  <a:srgbClr val="3D3D3D"/>
                </a:solidFill>
                <a:latin typeface="Letter-join Print Plus 3" panose="02000805000000020003" pitchFamily="50" charset="0"/>
              </a:rPr>
              <a:t>Email: </a:t>
            </a:r>
            <a:r>
              <a:rPr lang="en-US" sz="3499" spc="81" dirty="0">
                <a:solidFill>
                  <a:srgbClr val="3D3D3D"/>
                </a:solidFill>
                <a:latin typeface="Letter-join Print Plus 3" panose="02000805000000020003" pitchFamily="50" charset="0"/>
                <a:hlinkClick r:id="rId2"/>
              </a:rPr>
              <a:t>office@berkswich.staffs.sch.uk</a:t>
            </a:r>
            <a:endParaRPr lang="en-US" sz="3499" spc="81" dirty="0">
              <a:solidFill>
                <a:srgbClr val="3D3D3D"/>
              </a:solidFill>
              <a:latin typeface="Letter-join Print Plus 3" panose="02000805000000020003" pitchFamily="50" charset="0"/>
            </a:endParaRPr>
          </a:p>
          <a:p>
            <a:pPr marL="633410" lvl="1" indent="-316705" algn="l">
              <a:lnSpc>
                <a:spcPts val="4899"/>
              </a:lnSpc>
              <a:buFont typeface="Arial"/>
              <a:buChar char="•"/>
            </a:pPr>
            <a:endParaRPr lang="en-US" sz="3499" spc="81" dirty="0">
              <a:solidFill>
                <a:srgbClr val="3D3D3D"/>
              </a:solidFill>
              <a:latin typeface="Letter-join Print Plus 3" panose="02000805000000020003" pitchFamily="50" charset="0"/>
            </a:endParaRPr>
          </a:p>
          <a:p>
            <a:pPr marL="633410" lvl="1" indent="-316705" algn="l">
              <a:lnSpc>
                <a:spcPts val="4899"/>
              </a:lnSpc>
              <a:buFont typeface="Arial"/>
              <a:buChar char="•"/>
            </a:pPr>
            <a:r>
              <a:rPr lang="en-US" sz="3499" spc="81" dirty="0">
                <a:solidFill>
                  <a:srgbClr val="3D3D3D"/>
                </a:solidFill>
                <a:latin typeface="Letter-join Print Plus 3" panose="02000805000000020003" pitchFamily="50" charset="0"/>
              </a:rPr>
              <a:t>School Gateway App</a:t>
            </a:r>
          </a:p>
          <a:p>
            <a:pPr marL="633410" lvl="1" indent="-316705" algn="l">
              <a:lnSpc>
                <a:spcPts val="4899"/>
              </a:lnSpc>
              <a:buFont typeface="Arial"/>
              <a:buChar char="•"/>
            </a:pPr>
            <a:r>
              <a:rPr lang="en-US" sz="3499" spc="81" dirty="0">
                <a:solidFill>
                  <a:srgbClr val="3D3D3D"/>
                </a:solidFill>
                <a:latin typeface="Letter-join Print Plus 3" panose="02000805000000020003" pitchFamily="50" charset="0"/>
              </a:rPr>
              <a:t>A weekly school newsletter will be emailed to you every Friday. </a:t>
            </a:r>
          </a:p>
          <a:p>
            <a:pPr marL="633410" lvl="1" indent="-316705" algn="l">
              <a:lnSpc>
                <a:spcPts val="4899"/>
              </a:lnSpc>
              <a:buFont typeface="Arial"/>
              <a:buChar char="•"/>
            </a:pPr>
            <a:r>
              <a:rPr lang="en-US" sz="3499" spc="81" dirty="0">
                <a:solidFill>
                  <a:srgbClr val="3D3D3D"/>
                </a:solidFill>
                <a:latin typeface="Letter-join Print Plus 3" panose="02000805000000020003" pitchFamily="50" charset="0"/>
              </a:rPr>
              <a:t>Our school website and Instagram account are a great way to keep up to date with our learning. </a:t>
            </a:r>
          </a:p>
        </p:txBody>
      </p:sp>
      <p:sp>
        <p:nvSpPr>
          <p:cNvPr id="12" name="Freeform 12"/>
          <p:cNvSpPr/>
          <p:nvPr/>
        </p:nvSpPr>
        <p:spPr>
          <a:xfrm>
            <a:off x="12725400" y="8115300"/>
            <a:ext cx="4899054" cy="1883569"/>
          </a:xfrm>
          <a:custGeom>
            <a:avLst/>
            <a:gdLst/>
            <a:ahLst/>
            <a:cxnLst/>
            <a:rect l="l" t="t" r="r" b="b"/>
            <a:pathLst>
              <a:path w="7067551" h="3407569">
                <a:moveTo>
                  <a:pt x="0" y="0"/>
                </a:moveTo>
                <a:lnTo>
                  <a:pt x="7067551" y="0"/>
                </a:lnTo>
                <a:lnTo>
                  <a:pt x="7067551" y="3407569"/>
                </a:lnTo>
                <a:lnTo>
                  <a:pt x="0" y="3407569"/>
                </a:lnTo>
                <a:lnTo>
                  <a:pt x="0" y="0"/>
                </a:lnTo>
                <a:close/>
              </a:path>
            </a:pathLst>
          </a:custGeom>
          <a:blipFill>
            <a:blip r:embed="rId3"/>
            <a:stretch>
              <a:fillRect/>
            </a:stretch>
          </a:blipFill>
        </p:spPr>
      </p:sp>
      <p:pic>
        <p:nvPicPr>
          <p:cNvPr id="13" name="Picture 12">
            <a:extLst>
              <a:ext uri="{FF2B5EF4-FFF2-40B4-BE49-F238E27FC236}">
                <a16:creationId xmlns:a16="http://schemas.microsoft.com/office/drawing/2014/main" id="{D2A6526D-677A-4770-8FFF-5C09056DDF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14704">
            <a:off x="134060" y="5836331"/>
            <a:ext cx="1052736" cy="105273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3364091"/>
            <a:ext cx="16361543" cy="3014287"/>
          </a:xfrm>
          <a:prstGeom prst="rect">
            <a:avLst/>
          </a:prstGeom>
        </p:spPr>
        <p:txBody>
          <a:bodyPr lIns="0" tIns="0" rIns="0" bIns="0" rtlCol="0" anchor="t">
            <a:spAutoFit/>
          </a:bodyPr>
          <a:lstStyle/>
          <a:p>
            <a:pPr marL="651510" lvl="1" indent="-325755" algn="l">
              <a:lnSpc>
                <a:spcPts val="3888"/>
              </a:lnSpc>
              <a:buFont typeface="Arial"/>
              <a:buChar char="•"/>
            </a:pPr>
            <a:r>
              <a:rPr lang="en-US" sz="3600" spc="33" dirty="0">
                <a:solidFill>
                  <a:srgbClr val="000000"/>
                </a:solidFill>
                <a:latin typeface="Letter-join Print Plus 3" panose="02000805000000020003" pitchFamily="50" charset="0"/>
              </a:rPr>
              <a:t>The children are provided with a piece of fruit everyday. During morning snack time they are offered school fruit and milk. </a:t>
            </a:r>
          </a:p>
          <a:p>
            <a:pPr marL="651510" lvl="1" indent="-325755" algn="l">
              <a:lnSpc>
                <a:spcPts val="3888"/>
              </a:lnSpc>
              <a:buFont typeface="Arial"/>
              <a:buChar char="•"/>
            </a:pPr>
            <a:r>
              <a:rPr lang="en-US" sz="3600" spc="33" dirty="0">
                <a:solidFill>
                  <a:srgbClr val="000000"/>
                </a:solidFill>
                <a:latin typeface="Letter-join Print Plus 3" panose="02000805000000020003" pitchFamily="50" charset="0"/>
              </a:rPr>
              <a:t>Please provide a healthy snack for the children to eat during afternoon snack time.</a:t>
            </a:r>
          </a:p>
          <a:p>
            <a:pPr marL="651510" lvl="1" indent="-325755" algn="l">
              <a:lnSpc>
                <a:spcPts val="3888"/>
              </a:lnSpc>
              <a:buFont typeface="Arial"/>
              <a:buChar char="•"/>
            </a:pPr>
            <a:r>
              <a:rPr lang="en-US" sz="3600" spc="33" dirty="0">
                <a:solidFill>
                  <a:srgbClr val="000000"/>
                </a:solidFill>
                <a:latin typeface="Letter-join Print Plus 3" panose="02000805000000020003" pitchFamily="50" charset="0"/>
              </a:rPr>
              <a:t>The children are encouraged to drink water throughout the day. Please send in a named, full water bottle daily.</a:t>
            </a:r>
          </a:p>
        </p:txBody>
      </p:sp>
      <p:sp>
        <p:nvSpPr>
          <p:cNvPr id="11" name="Freeform 11"/>
          <p:cNvSpPr/>
          <p:nvPr/>
        </p:nvSpPr>
        <p:spPr>
          <a:xfrm>
            <a:off x="7164977" y="6640086"/>
            <a:ext cx="3954927" cy="2725304"/>
          </a:xfrm>
          <a:custGeom>
            <a:avLst/>
            <a:gdLst/>
            <a:ahLst/>
            <a:cxnLst/>
            <a:rect l="l" t="t" r="r" b="b"/>
            <a:pathLst>
              <a:path w="3954927" h="2725304">
                <a:moveTo>
                  <a:pt x="0" y="0"/>
                </a:moveTo>
                <a:lnTo>
                  <a:pt x="3954927" y="0"/>
                </a:lnTo>
                <a:lnTo>
                  <a:pt x="3954927" y="2725304"/>
                </a:lnTo>
                <a:lnTo>
                  <a:pt x="0" y="272530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TextBox 12"/>
          <p:cNvSpPr txBox="1"/>
          <p:nvPr/>
        </p:nvSpPr>
        <p:spPr>
          <a:xfrm>
            <a:off x="963228" y="1013229"/>
            <a:ext cx="16361544" cy="642484"/>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Healthy snacks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9" y="3229689"/>
            <a:ext cx="13590971" cy="5749010"/>
          </a:xfrm>
          <a:prstGeom prst="rect">
            <a:avLst/>
          </a:prstGeom>
        </p:spPr>
        <p:txBody>
          <a:bodyPr wrap="square" lIns="0" tIns="0" rIns="0" bIns="0" rtlCol="0" anchor="t">
            <a:spAutoFit/>
          </a:bodyPr>
          <a:lstStyle/>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Nursery can have a school dinner or you can provide a packed lunch. There will be a selection of different meals available each day for your child to choose from. Vegetarian options are always available. Please let us know if your child has any other dietary restrictions or requirements.</a:t>
            </a:r>
          </a:p>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Please help the children to </a:t>
            </a:r>
            <a:r>
              <a:rPr lang="en-US" sz="3600" spc="33" dirty="0" err="1">
                <a:solidFill>
                  <a:srgbClr val="000000"/>
                </a:solidFill>
                <a:latin typeface="Letter-join Print Plus 3" panose="02000805000000020003" pitchFamily="50" charset="0"/>
              </a:rPr>
              <a:t>practise</a:t>
            </a:r>
            <a:r>
              <a:rPr lang="en-US" sz="3600" spc="33" dirty="0">
                <a:solidFill>
                  <a:srgbClr val="000000"/>
                </a:solidFill>
                <a:latin typeface="Letter-join Print Plus 3" panose="02000805000000020003" pitchFamily="50" charset="0"/>
              </a:rPr>
              <a:t> using a knife and fork.</a:t>
            </a:r>
          </a:p>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Healthy packed lunches please! </a:t>
            </a:r>
          </a:p>
          <a:p>
            <a:pPr marL="651053" lvl="1" indent="-325526" algn="l">
              <a:lnSpc>
                <a:spcPts val="5040"/>
              </a:lnSpc>
              <a:buFont typeface="Arial"/>
              <a:buChar char="•"/>
            </a:pPr>
            <a:r>
              <a:rPr lang="en-US" sz="3600" spc="32" dirty="0">
                <a:solidFill>
                  <a:srgbClr val="000000"/>
                </a:solidFill>
                <a:latin typeface="Letter-join Print Plus 3" panose="02000805000000020003" pitchFamily="50" charset="0"/>
              </a:rPr>
              <a:t>We are a NUT FREE school as this can be fatal to some children </a:t>
            </a:r>
            <a:r>
              <a:rPr lang="en-US" sz="3600" spc="33" dirty="0">
                <a:solidFill>
                  <a:srgbClr val="000000"/>
                </a:solidFill>
                <a:latin typeface="Letter-join Print Plus 3" panose="02000805000000020003" pitchFamily="50" charset="0"/>
              </a:rPr>
              <a:t>in our school who suffer from nut allergies.</a:t>
            </a:r>
          </a:p>
        </p:txBody>
      </p:sp>
      <p:sp>
        <p:nvSpPr>
          <p:cNvPr id="12" name="TextBox 12"/>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Lunchtime</a:t>
            </a:r>
          </a:p>
        </p:txBody>
      </p:sp>
      <p:pic>
        <p:nvPicPr>
          <p:cNvPr id="3" name="Picture 2">
            <a:extLst>
              <a:ext uri="{FF2B5EF4-FFF2-40B4-BE49-F238E27FC236}">
                <a16:creationId xmlns:a16="http://schemas.microsoft.com/office/drawing/2014/main" id="{5CD77D6C-1D2E-49A0-A625-C1CFB9DC7B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4715419" y="6991145"/>
            <a:ext cx="3543299" cy="2646538"/>
          </a:xfrm>
          <a:prstGeom prst="rect">
            <a:avLst/>
          </a:prstGeom>
        </p:spPr>
      </p:pic>
      <p:pic>
        <p:nvPicPr>
          <p:cNvPr id="5" name="Picture 4">
            <a:extLst>
              <a:ext uri="{FF2B5EF4-FFF2-40B4-BE49-F238E27FC236}">
                <a16:creationId xmlns:a16="http://schemas.microsoft.com/office/drawing/2014/main" id="{A7D0FA28-0288-4590-A100-22E0D4AB2E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31265" y="3462105"/>
            <a:ext cx="3111605" cy="23241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8973" y="909831"/>
            <a:ext cx="16950054" cy="1888240"/>
            <a:chOff x="0" y="0"/>
            <a:chExt cx="22600072" cy="2517654"/>
          </a:xfrm>
        </p:grpSpPr>
        <p:sp>
          <p:nvSpPr>
            <p:cNvPr id="9" name="Freeform 9"/>
            <p:cNvSpPr/>
            <p:nvPr/>
          </p:nvSpPr>
          <p:spPr>
            <a:xfrm>
              <a:off x="0" y="0"/>
              <a:ext cx="22600031" cy="2517648"/>
            </a:xfrm>
            <a:custGeom>
              <a:avLst/>
              <a:gdLst/>
              <a:ahLst/>
              <a:cxnLst/>
              <a:rect l="l" t="t" r="r" b="b"/>
              <a:pathLst>
                <a:path w="22600031" h="2517648">
                  <a:moveTo>
                    <a:pt x="0" y="0"/>
                  </a:moveTo>
                  <a:lnTo>
                    <a:pt x="22600031" y="0"/>
                  </a:lnTo>
                  <a:lnTo>
                    <a:pt x="22600031" y="2517648"/>
                  </a:lnTo>
                  <a:lnTo>
                    <a:pt x="0" y="2517648"/>
                  </a:lnTo>
                  <a:close/>
                </a:path>
              </a:pathLst>
            </a:custGeom>
            <a:solidFill>
              <a:srgbClr val="00B050"/>
            </a:solidFill>
          </p:spPr>
          <p:txBody>
            <a:bodyPr/>
            <a:lstStyle/>
            <a:p>
              <a:endParaRPr lang="en-GB" dirty="0"/>
            </a:p>
          </p:txBody>
        </p:sp>
      </p:grpSp>
      <p:sp>
        <p:nvSpPr>
          <p:cNvPr id="10" name="TextBox 10"/>
          <p:cNvSpPr txBox="1"/>
          <p:nvPr/>
        </p:nvSpPr>
        <p:spPr>
          <a:xfrm>
            <a:off x="963229" y="1054482"/>
            <a:ext cx="16361544" cy="1476783"/>
          </a:xfrm>
          <a:prstGeom prst="rect">
            <a:avLst/>
          </a:prstGeom>
        </p:spPr>
        <p:txBody>
          <a:bodyPr lIns="0" tIns="0" rIns="0" bIns="0" rtlCol="0" anchor="t">
            <a:spAutoFit/>
          </a:bodyPr>
          <a:lstStyle/>
          <a:p>
            <a:pPr algn="l">
              <a:lnSpc>
                <a:spcPts val="5040"/>
              </a:lnSpc>
            </a:pPr>
            <a:r>
              <a:rPr lang="en-US" sz="4200" spc="97" dirty="0">
                <a:solidFill>
                  <a:srgbClr val="FFFFFF"/>
                </a:solidFill>
                <a:latin typeface="TT Smalls"/>
              </a:rPr>
              <a:t>PE</a:t>
            </a:r>
          </a:p>
        </p:txBody>
      </p:sp>
      <p:sp>
        <p:nvSpPr>
          <p:cNvPr id="11" name="TextBox 11"/>
          <p:cNvSpPr txBox="1"/>
          <p:nvPr/>
        </p:nvSpPr>
        <p:spPr>
          <a:xfrm>
            <a:off x="925260" y="3302632"/>
            <a:ext cx="7950705" cy="4594206"/>
          </a:xfrm>
          <a:prstGeom prst="rect">
            <a:avLst/>
          </a:prstGeom>
        </p:spPr>
        <p:txBody>
          <a:bodyPr lIns="0" tIns="0" rIns="0" bIns="0" rtlCol="0" anchor="t">
            <a:spAutoFit/>
          </a:bodyPr>
          <a:lstStyle/>
          <a:p>
            <a:pPr marL="597217" lvl="1" indent="-298609" algn="l">
              <a:lnSpc>
                <a:spcPts val="3960"/>
              </a:lnSpc>
              <a:buFont typeface="Arial"/>
              <a:buChar char="•"/>
            </a:pPr>
            <a:r>
              <a:rPr lang="en-US" sz="3300" spc="30" dirty="0">
                <a:solidFill>
                  <a:srgbClr val="000000"/>
                </a:solidFill>
                <a:latin typeface="Letter-join Print Plus 3" panose="02000805000000020003" pitchFamily="50" charset="0"/>
              </a:rPr>
              <a:t>The children will have a PE session each week  and lots of other opportunities for physical activity both inside and outside.</a:t>
            </a:r>
          </a:p>
          <a:p>
            <a:pPr marL="298608" lvl="1" algn="l">
              <a:lnSpc>
                <a:spcPts val="3960"/>
              </a:lnSpc>
            </a:pPr>
            <a:endParaRPr lang="en-US" sz="3300" spc="30" dirty="0">
              <a:solidFill>
                <a:srgbClr val="000000"/>
              </a:solidFill>
              <a:latin typeface="Letter-join Print Plus 3" panose="02000805000000020003" pitchFamily="50" charset="0"/>
            </a:endParaRPr>
          </a:p>
          <a:p>
            <a:pPr marL="597217" lvl="1" indent="-298609" algn="l">
              <a:lnSpc>
                <a:spcPts val="3960"/>
              </a:lnSpc>
              <a:buFont typeface="Arial"/>
              <a:buChar char="•"/>
            </a:pPr>
            <a:r>
              <a:rPr lang="en-US" sz="3300" spc="30" dirty="0">
                <a:solidFill>
                  <a:srgbClr val="000000"/>
                </a:solidFill>
                <a:latin typeface="Letter-join Print Plus 3" panose="02000805000000020003" pitchFamily="50" charset="0"/>
              </a:rPr>
              <a:t>Your child can come to school dressed in their PE kit on a Friday.</a:t>
            </a:r>
          </a:p>
          <a:p>
            <a:pPr marL="597217" lvl="1" indent="-298609" algn="l">
              <a:lnSpc>
                <a:spcPts val="3960"/>
              </a:lnSpc>
            </a:pPr>
            <a:endParaRPr lang="en-US" sz="3300" spc="30" dirty="0">
              <a:solidFill>
                <a:srgbClr val="000000"/>
              </a:solidFill>
              <a:latin typeface="TT Rounds Condensed"/>
            </a:endParaRPr>
          </a:p>
          <a:p>
            <a:pPr marL="597217" lvl="1" indent="-298609" algn="l">
              <a:lnSpc>
                <a:spcPts val="3960"/>
              </a:lnSpc>
            </a:pPr>
            <a:endParaRPr lang="en-US" sz="3300" spc="30" dirty="0">
              <a:solidFill>
                <a:srgbClr val="000000"/>
              </a:solidFill>
              <a:latin typeface="TT Rounds Condensed"/>
            </a:endParaRPr>
          </a:p>
        </p:txBody>
      </p:sp>
      <p:sp>
        <p:nvSpPr>
          <p:cNvPr id="12" name="TextBox 12"/>
          <p:cNvSpPr txBox="1"/>
          <p:nvPr/>
        </p:nvSpPr>
        <p:spPr>
          <a:xfrm>
            <a:off x="10210800" y="3387815"/>
            <a:ext cx="7950708" cy="4093428"/>
          </a:xfrm>
          <a:prstGeom prst="rect">
            <a:avLst/>
          </a:prstGeom>
        </p:spPr>
        <p:txBody>
          <a:bodyPr lIns="0" tIns="0" rIns="0" bIns="0" rtlCol="0" anchor="t">
            <a:spAutoFit/>
          </a:bodyPr>
          <a:lstStyle/>
          <a:p>
            <a:pPr marL="298608" lvl="1" algn="l">
              <a:lnSpc>
                <a:spcPts val="3960"/>
              </a:lnSpc>
            </a:pPr>
            <a:r>
              <a:rPr lang="en-US" sz="3300" u="sng" spc="76" dirty="0">
                <a:solidFill>
                  <a:srgbClr val="3D3D3D"/>
                </a:solidFill>
                <a:latin typeface="Letter-join Print Plus 3" panose="02000805000000020003" pitchFamily="50" charset="0"/>
              </a:rPr>
              <a:t>PE Kit:</a:t>
            </a:r>
          </a:p>
          <a:p>
            <a:pPr marL="298608" lvl="1" algn="l">
              <a:lnSpc>
                <a:spcPts val="3960"/>
              </a:lnSpc>
            </a:pPr>
            <a:endParaRPr lang="en-US" sz="3300" u="sng" spc="76" dirty="0">
              <a:solidFill>
                <a:srgbClr val="3D3D3D"/>
              </a:solidFill>
              <a:latin typeface="Letter-join Print Plus 3" panose="02000805000000020003" pitchFamily="50" charset="0"/>
            </a:endParaRPr>
          </a:p>
          <a:p>
            <a:pPr marL="597217" lvl="1" indent="-298609" algn="l">
              <a:lnSpc>
                <a:spcPts val="3960"/>
              </a:lnSpc>
            </a:pPr>
            <a:r>
              <a:rPr lang="en-US" sz="3300" spc="76" dirty="0" err="1">
                <a:solidFill>
                  <a:srgbClr val="3D3D3D"/>
                </a:solidFill>
                <a:latin typeface="Letter-join Print Plus 3" panose="02000805000000020003" pitchFamily="50" charset="0"/>
              </a:rPr>
              <a:t>Berkswich</a:t>
            </a:r>
            <a:r>
              <a:rPr lang="en-US" sz="3300" spc="76" dirty="0">
                <a:solidFill>
                  <a:srgbClr val="3D3D3D"/>
                </a:solidFill>
                <a:latin typeface="Letter-join Print Plus 3" panose="02000805000000020003" pitchFamily="50" charset="0"/>
              </a:rPr>
              <a:t> PE t-shirt</a:t>
            </a:r>
          </a:p>
          <a:p>
            <a:pPr marL="597217" lvl="1" indent="-298609" algn="l">
              <a:lnSpc>
                <a:spcPts val="3960"/>
              </a:lnSpc>
            </a:pPr>
            <a:r>
              <a:rPr lang="en-US" sz="3300" spc="76" dirty="0" err="1">
                <a:solidFill>
                  <a:srgbClr val="3D3D3D"/>
                </a:solidFill>
                <a:latin typeface="Letter-join Print Plus 3" panose="02000805000000020003" pitchFamily="50" charset="0"/>
              </a:rPr>
              <a:t>Berkswich</a:t>
            </a:r>
            <a:r>
              <a:rPr lang="en-US" sz="3300" spc="76" dirty="0">
                <a:solidFill>
                  <a:srgbClr val="3D3D3D"/>
                </a:solidFill>
                <a:latin typeface="Letter-join Print Plus 3" panose="02000805000000020003" pitchFamily="50" charset="0"/>
              </a:rPr>
              <a:t> PE jumper</a:t>
            </a:r>
          </a:p>
          <a:p>
            <a:pPr marL="597217" lvl="1" indent="-298609" algn="l">
              <a:lnSpc>
                <a:spcPts val="3960"/>
              </a:lnSpc>
            </a:pPr>
            <a:r>
              <a:rPr lang="en-US" sz="3300" spc="76" dirty="0">
                <a:solidFill>
                  <a:srgbClr val="3D3D3D"/>
                </a:solidFill>
                <a:latin typeface="Letter-join Print Plus 3" panose="02000805000000020003" pitchFamily="50" charset="0"/>
              </a:rPr>
              <a:t>Bottle green shorts</a:t>
            </a:r>
          </a:p>
          <a:p>
            <a:pPr marL="597217" lvl="1" indent="-298609" algn="l">
              <a:lnSpc>
                <a:spcPts val="3960"/>
              </a:lnSpc>
            </a:pPr>
            <a:r>
              <a:rPr lang="en-US" sz="3300" spc="76" dirty="0">
                <a:solidFill>
                  <a:srgbClr val="3D3D3D"/>
                </a:solidFill>
                <a:latin typeface="Letter-join Print Plus 3" panose="02000805000000020003" pitchFamily="50" charset="0"/>
              </a:rPr>
              <a:t>Black slip-on pumps	</a:t>
            </a:r>
          </a:p>
          <a:p>
            <a:pPr marL="597217" lvl="1" indent="-298609" algn="l">
              <a:lnSpc>
                <a:spcPts val="3960"/>
              </a:lnSpc>
            </a:pPr>
            <a:endParaRPr lang="en-US" sz="3300" spc="76" dirty="0">
              <a:solidFill>
                <a:srgbClr val="3D3D3D"/>
              </a:solidFill>
              <a:latin typeface="TT Smalls"/>
            </a:endParaRPr>
          </a:p>
          <a:p>
            <a:pPr marL="597217" lvl="1" indent="-298609" algn="l">
              <a:lnSpc>
                <a:spcPts val="3960"/>
              </a:lnSpc>
            </a:pPr>
            <a:endParaRPr lang="en-US" sz="3300" spc="76" dirty="0">
              <a:solidFill>
                <a:srgbClr val="3D3D3D"/>
              </a:solidFill>
              <a:latin typeface="TT Smalls"/>
            </a:endParaRPr>
          </a:p>
        </p:txBody>
      </p:sp>
      <p:sp>
        <p:nvSpPr>
          <p:cNvPr id="14" name="Freeform 14"/>
          <p:cNvSpPr/>
          <p:nvPr/>
        </p:nvSpPr>
        <p:spPr>
          <a:xfrm>
            <a:off x="14401800" y="6899185"/>
            <a:ext cx="3400425" cy="3094388"/>
          </a:xfrm>
          <a:custGeom>
            <a:avLst/>
            <a:gdLst/>
            <a:ahLst/>
            <a:cxnLst/>
            <a:rect l="l" t="t" r="r" b="b"/>
            <a:pathLst>
              <a:path w="3400425" h="3094388">
                <a:moveTo>
                  <a:pt x="0" y="0"/>
                </a:moveTo>
                <a:lnTo>
                  <a:pt x="3400425" y="0"/>
                </a:lnTo>
                <a:lnTo>
                  <a:pt x="3400425" y="3094387"/>
                </a:lnTo>
                <a:lnTo>
                  <a:pt x="0" y="3094387"/>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txBody>
            <a:bodyPr/>
            <a:lstStyle/>
            <a:p>
              <a:endParaRPr lang="en-GB" dirty="0"/>
            </a:p>
          </p:txBody>
        </p:sp>
      </p:grpSp>
      <p:sp>
        <p:nvSpPr>
          <p:cNvPr id="10" name="TextBox 10"/>
          <p:cNvSpPr txBox="1"/>
          <p:nvPr/>
        </p:nvSpPr>
        <p:spPr>
          <a:xfrm>
            <a:off x="963228" y="1013229"/>
            <a:ext cx="16361544" cy="642484"/>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Tapestry </a:t>
            </a:r>
          </a:p>
        </p:txBody>
      </p:sp>
      <p:sp>
        <p:nvSpPr>
          <p:cNvPr id="11" name="TextBox 11"/>
          <p:cNvSpPr txBox="1"/>
          <p:nvPr/>
        </p:nvSpPr>
        <p:spPr>
          <a:xfrm>
            <a:off x="660429" y="3193161"/>
            <a:ext cx="12547031" cy="6967100"/>
          </a:xfrm>
          <a:prstGeom prst="rect">
            <a:avLst/>
          </a:prstGeom>
        </p:spPr>
        <p:txBody>
          <a:bodyPr lIns="0" tIns="0" rIns="0" bIns="0" rtlCol="0" anchor="t">
            <a:spAutoFit/>
          </a:bodyPr>
          <a:lstStyle/>
          <a:p>
            <a:pPr algn="l">
              <a:lnSpc>
                <a:spcPts val="3888"/>
              </a:lnSpc>
            </a:pPr>
            <a:r>
              <a:rPr lang="en-US" sz="3600" u="sng" spc="33" dirty="0">
                <a:solidFill>
                  <a:srgbClr val="000000"/>
                </a:solidFill>
                <a:latin typeface="Letter-join Print Plus 3" panose="02000805000000020003" pitchFamily="50" charset="0"/>
              </a:rPr>
              <a:t>An Interactive Online Learning Journal</a:t>
            </a:r>
          </a:p>
          <a:p>
            <a:pPr algn="l">
              <a:lnSpc>
                <a:spcPts val="3888"/>
              </a:lnSpc>
            </a:pPr>
            <a:endParaRPr lang="en-US" sz="3600" u="sng" spc="33" dirty="0">
              <a:solidFill>
                <a:srgbClr val="000000"/>
              </a:solidFill>
              <a:latin typeface="Letter-join Print Plus 3" panose="02000805000000020003" pitchFamily="50" charset="0"/>
            </a:endParaRPr>
          </a:p>
          <a:p>
            <a:pPr marL="651510" lvl="1" indent="-325755" algn="l">
              <a:lnSpc>
                <a:spcPts val="4320"/>
              </a:lnSpc>
              <a:buFont typeface="Arial"/>
              <a:buChar char="•"/>
            </a:pPr>
            <a:r>
              <a:rPr lang="en-US" sz="3600" spc="83" dirty="0">
                <a:solidFill>
                  <a:srgbClr val="3D3D3D"/>
                </a:solidFill>
                <a:latin typeface="Letter-join Print Plus 3" panose="02000805000000020003" pitchFamily="50" charset="0"/>
              </a:rPr>
              <a:t>We use Tapestry to share each child's progress through    WOW moments, photographs and video.</a:t>
            </a:r>
          </a:p>
          <a:p>
            <a:pPr marL="651510" lvl="1" indent="-325755" algn="l">
              <a:lnSpc>
                <a:spcPts val="4320"/>
              </a:lnSpc>
            </a:pPr>
            <a:endParaRPr lang="en-US" sz="3600" spc="83" dirty="0">
              <a:solidFill>
                <a:srgbClr val="3D3D3D"/>
              </a:solidFill>
              <a:latin typeface="Letter-join Print Plus 3" panose="02000805000000020003" pitchFamily="50" charset="0"/>
            </a:endParaRPr>
          </a:p>
          <a:p>
            <a:pPr marL="651510" lvl="1" indent="-325755" algn="l">
              <a:lnSpc>
                <a:spcPts val="4320"/>
              </a:lnSpc>
              <a:buFont typeface="Arial"/>
              <a:buChar char="•"/>
            </a:pPr>
            <a:r>
              <a:rPr lang="en-US" sz="3600" spc="83" dirty="0">
                <a:solidFill>
                  <a:srgbClr val="3D3D3D"/>
                </a:solidFill>
                <a:latin typeface="Letter-join Print Plus 3" panose="02000805000000020003" pitchFamily="50" charset="0"/>
              </a:rPr>
              <a:t>Tapestry allows you, as parents, to add observations and photographs of your own as well as share your comments. </a:t>
            </a:r>
          </a:p>
          <a:p>
            <a:pPr marL="651510" lvl="1" indent="-325755" algn="l">
              <a:lnSpc>
                <a:spcPts val="4320"/>
              </a:lnSpc>
            </a:pPr>
            <a:endParaRPr lang="en-US" sz="3600" spc="83" dirty="0">
              <a:solidFill>
                <a:srgbClr val="3D3D3D"/>
              </a:solidFill>
              <a:latin typeface="Letter-join Print Plus 3" panose="02000805000000020003" pitchFamily="50" charset="0"/>
            </a:endParaRPr>
          </a:p>
          <a:p>
            <a:pPr marL="651510" lvl="1" indent="-325755" algn="l">
              <a:lnSpc>
                <a:spcPts val="4320"/>
              </a:lnSpc>
              <a:buFont typeface="Arial"/>
              <a:buChar char="•"/>
            </a:pPr>
            <a:r>
              <a:rPr lang="en-US" sz="3600" spc="83" dirty="0">
                <a:solidFill>
                  <a:srgbClr val="3D3D3D"/>
                </a:solidFill>
                <a:latin typeface="Letter-join Print Plus 3" panose="02000805000000020003" pitchFamily="50" charset="0"/>
              </a:rPr>
              <a:t>Learning and WOW moments from home and can also be shared in class.  </a:t>
            </a:r>
          </a:p>
          <a:p>
            <a:pPr marL="651510" lvl="1" indent="-325755" algn="l">
              <a:lnSpc>
                <a:spcPts val="4320"/>
              </a:lnSpc>
            </a:pPr>
            <a:endParaRPr lang="en-US" sz="3600" spc="83" dirty="0">
              <a:solidFill>
                <a:srgbClr val="3D3D3D"/>
              </a:solidFill>
              <a:latin typeface="TT Smalls"/>
            </a:endParaRPr>
          </a:p>
          <a:p>
            <a:pPr marL="651510" lvl="1" indent="-325755" algn="l">
              <a:lnSpc>
                <a:spcPts val="3888"/>
              </a:lnSpc>
            </a:pPr>
            <a:endParaRPr lang="en-US" sz="3600" spc="83" dirty="0">
              <a:solidFill>
                <a:srgbClr val="3D3D3D"/>
              </a:solidFill>
              <a:latin typeface="TT Smalls"/>
            </a:endParaRPr>
          </a:p>
          <a:p>
            <a:pPr marL="651510" lvl="1" indent="-325755" algn="l">
              <a:lnSpc>
                <a:spcPts val="3888"/>
              </a:lnSpc>
            </a:pPr>
            <a:endParaRPr lang="en-US" sz="3600" spc="83" dirty="0">
              <a:solidFill>
                <a:srgbClr val="3D3D3D"/>
              </a:solidFill>
              <a:latin typeface="TT Smalls"/>
            </a:endParaRPr>
          </a:p>
        </p:txBody>
      </p:sp>
      <p:sp>
        <p:nvSpPr>
          <p:cNvPr id="12" name="Freeform 12"/>
          <p:cNvSpPr/>
          <p:nvPr/>
        </p:nvSpPr>
        <p:spPr>
          <a:xfrm>
            <a:off x="13510260" y="4763861"/>
            <a:ext cx="4686300" cy="4686300"/>
          </a:xfrm>
          <a:custGeom>
            <a:avLst/>
            <a:gdLst/>
            <a:ahLst/>
            <a:cxnLst/>
            <a:rect l="l" t="t" r="r" b="b"/>
            <a:pathLst>
              <a:path w="4686300" h="4686300">
                <a:moveTo>
                  <a:pt x="0" y="0"/>
                </a:moveTo>
                <a:lnTo>
                  <a:pt x="4686300" y="0"/>
                </a:lnTo>
                <a:lnTo>
                  <a:pt x="4686300" y="4686300"/>
                </a:lnTo>
                <a:lnTo>
                  <a:pt x="0" y="4686300"/>
                </a:lnTo>
                <a:lnTo>
                  <a:pt x="0" y="0"/>
                </a:lnTo>
                <a:close/>
              </a:path>
            </a:pathLst>
          </a:custGeom>
          <a:blipFill>
            <a:blip r:embed="rId2"/>
            <a:stretch>
              <a:fillRect/>
            </a:stretch>
          </a:blipFill>
        </p:spPr>
      </p:sp>
      <p:sp>
        <p:nvSpPr>
          <p:cNvPr id="7" name="Freeform 8">
            <a:extLst>
              <a:ext uri="{FF2B5EF4-FFF2-40B4-BE49-F238E27FC236}">
                <a16:creationId xmlns:a16="http://schemas.microsoft.com/office/drawing/2014/main" id="{A049B910-1C70-44C3-9C98-14775FCC79AF}"/>
              </a:ext>
            </a:extLst>
          </p:cNvPr>
          <p:cNvSpPr/>
          <p:nvPr/>
        </p:nvSpPr>
        <p:spPr>
          <a:xfrm>
            <a:off x="12877800" y="1133944"/>
            <a:ext cx="2494832" cy="3326443"/>
          </a:xfrm>
          <a:custGeom>
            <a:avLst/>
            <a:gdLst/>
            <a:ahLst/>
            <a:cxnLst/>
            <a:rect l="l" t="t" r="r" b="b"/>
            <a:pathLst>
              <a:path w="2494832" h="3326443">
                <a:moveTo>
                  <a:pt x="0" y="0"/>
                </a:moveTo>
                <a:lnTo>
                  <a:pt x="2494832" y="0"/>
                </a:lnTo>
                <a:lnTo>
                  <a:pt x="2494832" y="3326444"/>
                </a:lnTo>
                <a:lnTo>
                  <a:pt x="0" y="3326444"/>
                </a:lnTo>
                <a:lnTo>
                  <a:pt x="0" y="0"/>
                </a:lnTo>
                <a:close/>
              </a:path>
            </a:pathLst>
          </a:custGeom>
          <a:blipFill>
            <a:blip r:embed="rId3"/>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txBody>
            <a:bodyPr/>
            <a:lstStyle/>
            <a:p>
              <a:endParaRPr lang="en-GB" dirty="0"/>
            </a:p>
          </p:txBody>
        </p:sp>
      </p:grpSp>
      <p:grpSp>
        <p:nvGrpSpPr>
          <p:cNvPr id="10" name="Group 10"/>
          <p:cNvGrpSpPr/>
          <p:nvPr/>
        </p:nvGrpSpPr>
        <p:grpSpPr>
          <a:xfrm>
            <a:off x="21285200" y="4089400"/>
            <a:ext cx="277096" cy="553998"/>
            <a:chOff x="0" y="0"/>
            <a:chExt cx="369462" cy="738664"/>
          </a:xfrm>
        </p:grpSpPr>
        <p:sp>
          <p:nvSpPr>
            <p:cNvPr id="11" name="Freeform 11"/>
            <p:cNvSpPr/>
            <p:nvPr/>
          </p:nvSpPr>
          <p:spPr>
            <a:xfrm>
              <a:off x="-1524" y="-1524"/>
              <a:ext cx="372491" cy="741680"/>
            </a:xfrm>
            <a:custGeom>
              <a:avLst/>
              <a:gdLst/>
              <a:ahLst/>
              <a:cxnLst/>
              <a:rect l="l" t="t" r="r" b="b"/>
              <a:pathLst>
                <a:path w="372491" h="741680">
                  <a:moveTo>
                    <a:pt x="1524" y="0"/>
                  </a:moveTo>
                  <a:lnTo>
                    <a:pt x="370967" y="0"/>
                  </a:lnTo>
                  <a:cubicBezTo>
                    <a:pt x="371856" y="0"/>
                    <a:pt x="372491" y="762"/>
                    <a:pt x="372491" y="1524"/>
                  </a:cubicBezTo>
                  <a:lnTo>
                    <a:pt x="372491" y="740156"/>
                  </a:lnTo>
                  <a:cubicBezTo>
                    <a:pt x="372491" y="741045"/>
                    <a:pt x="371729" y="741680"/>
                    <a:pt x="370967" y="741680"/>
                  </a:cubicBezTo>
                  <a:lnTo>
                    <a:pt x="1524" y="741680"/>
                  </a:lnTo>
                  <a:cubicBezTo>
                    <a:pt x="635" y="741680"/>
                    <a:pt x="0" y="740918"/>
                    <a:pt x="0" y="740156"/>
                  </a:cubicBezTo>
                  <a:lnTo>
                    <a:pt x="0" y="1524"/>
                  </a:lnTo>
                  <a:cubicBezTo>
                    <a:pt x="0" y="635"/>
                    <a:pt x="762" y="0"/>
                    <a:pt x="1524" y="0"/>
                  </a:cubicBezTo>
                  <a:moveTo>
                    <a:pt x="1524" y="3048"/>
                  </a:moveTo>
                  <a:lnTo>
                    <a:pt x="1524" y="1524"/>
                  </a:lnTo>
                  <a:lnTo>
                    <a:pt x="3048" y="1524"/>
                  </a:lnTo>
                  <a:lnTo>
                    <a:pt x="3048" y="740156"/>
                  </a:lnTo>
                  <a:lnTo>
                    <a:pt x="1524" y="740156"/>
                  </a:lnTo>
                  <a:lnTo>
                    <a:pt x="1524" y="738632"/>
                  </a:lnTo>
                  <a:lnTo>
                    <a:pt x="370967" y="738632"/>
                  </a:lnTo>
                  <a:lnTo>
                    <a:pt x="370967" y="740156"/>
                  </a:lnTo>
                  <a:lnTo>
                    <a:pt x="369443" y="740156"/>
                  </a:lnTo>
                  <a:lnTo>
                    <a:pt x="369443" y="1524"/>
                  </a:lnTo>
                  <a:lnTo>
                    <a:pt x="370967" y="1524"/>
                  </a:lnTo>
                  <a:lnTo>
                    <a:pt x="370967" y="3048"/>
                  </a:lnTo>
                  <a:lnTo>
                    <a:pt x="1524" y="3048"/>
                  </a:lnTo>
                  <a:close/>
                </a:path>
              </a:pathLst>
            </a:custGeom>
            <a:solidFill>
              <a:srgbClr val="4D1434"/>
            </a:solidFill>
          </p:spPr>
        </p:sp>
      </p:grpSp>
      <p:sp>
        <p:nvSpPr>
          <p:cNvPr id="13" name="TextBox 13"/>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Transition into </a:t>
            </a:r>
            <a:r>
              <a:rPr lang="en-US" sz="4200" spc="97" dirty="0" err="1">
                <a:solidFill>
                  <a:srgbClr val="FFFFFF"/>
                </a:solidFill>
                <a:latin typeface="Letter-join Print Plus 3" panose="02000805000000020003" pitchFamily="50" charset="0"/>
              </a:rPr>
              <a:t>Berkswich</a:t>
            </a:r>
            <a:r>
              <a:rPr lang="en-US" sz="4200" spc="97" dirty="0">
                <a:solidFill>
                  <a:srgbClr val="FFFFFF"/>
                </a:solidFill>
                <a:latin typeface="Letter-join Print Plus 3" panose="02000805000000020003" pitchFamily="50" charset="0"/>
              </a:rPr>
              <a:t> CE Nursery</a:t>
            </a:r>
          </a:p>
        </p:txBody>
      </p:sp>
      <p:sp>
        <p:nvSpPr>
          <p:cNvPr id="14" name="TextBox 14"/>
          <p:cNvSpPr txBox="1"/>
          <p:nvPr/>
        </p:nvSpPr>
        <p:spPr>
          <a:xfrm>
            <a:off x="370643" y="3198258"/>
            <a:ext cx="8058860" cy="4962897"/>
          </a:xfrm>
          <a:prstGeom prst="rect">
            <a:avLst/>
          </a:prstGeom>
        </p:spPr>
        <p:txBody>
          <a:bodyPr wrap="square" lIns="0" tIns="0" rIns="0" bIns="0" rtlCol="0" anchor="t">
            <a:spAutoFit/>
          </a:bodyPr>
          <a:lstStyle/>
          <a:p>
            <a:pPr algn="l">
              <a:lnSpc>
                <a:spcPts val="4320"/>
              </a:lnSpc>
            </a:pPr>
            <a:r>
              <a:rPr lang="en-US" sz="3600" spc="33" dirty="0">
                <a:solidFill>
                  <a:srgbClr val="3D3D3D"/>
                </a:solidFill>
                <a:latin typeface="Letter-join Print Plus 3" panose="02000805000000020003" pitchFamily="50" charset="0"/>
              </a:rPr>
              <a:t>Three ways to promote a smooth transition into school.</a:t>
            </a:r>
          </a:p>
          <a:p>
            <a:pPr algn="l">
              <a:lnSpc>
                <a:spcPts val="4320"/>
              </a:lnSpc>
            </a:pPr>
            <a:endParaRPr lang="en-US" sz="3600" spc="33" dirty="0">
              <a:solidFill>
                <a:srgbClr val="3D3D3D"/>
              </a:solidFill>
              <a:latin typeface="Letter-join Print Plus 3" panose="02000805000000020003" pitchFamily="50" charset="0"/>
            </a:endParaRPr>
          </a:p>
          <a:p>
            <a:pPr marL="651510" lvl="1" indent="-325755" algn="l">
              <a:lnSpc>
                <a:spcPts val="4320"/>
              </a:lnSpc>
              <a:buFont typeface="Arial"/>
              <a:buChar char="•"/>
            </a:pPr>
            <a:r>
              <a:rPr lang="en-US" sz="3600" spc="33" dirty="0">
                <a:solidFill>
                  <a:srgbClr val="3D3D3D"/>
                </a:solidFill>
                <a:latin typeface="Letter-join Print Plus 3" panose="02000805000000020003" pitchFamily="50" charset="0"/>
              </a:rPr>
              <a:t>Current setting visit by </a:t>
            </a:r>
            <a:r>
              <a:rPr lang="en-US" sz="3600" spc="33" dirty="0" err="1">
                <a:solidFill>
                  <a:srgbClr val="3D3D3D"/>
                </a:solidFill>
                <a:latin typeface="Letter-join Print Plus 3" panose="02000805000000020003" pitchFamily="50" charset="0"/>
              </a:rPr>
              <a:t>Mrs</a:t>
            </a:r>
            <a:r>
              <a:rPr lang="en-US" sz="3600" spc="33" dirty="0">
                <a:solidFill>
                  <a:srgbClr val="3D3D3D"/>
                </a:solidFill>
                <a:latin typeface="Letter-join Print Plus 3" panose="02000805000000020003" pitchFamily="50" charset="0"/>
              </a:rPr>
              <a:t> Gartside-Bentley</a:t>
            </a:r>
            <a:endParaRPr lang="en-US" sz="3600" spc="33" dirty="0">
              <a:solidFill>
                <a:srgbClr val="CE6857"/>
              </a:solidFill>
              <a:latin typeface="Letter-join Print Plus 3" panose="02000805000000020003" pitchFamily="50" charset="0"/>
            </a:endParaRPr>
          </a:p>
          <a:p>
            <a:pPr marL="651510" lvl="1" indent="-325755" algn="l">
              <a:lnSpc>
                <a:spcPts val="4320"/>
              </a:lnSpc>
              <a:buFont typeface="Arial"/>
              <a:buChar char="•"/>
            </a:pPr>
            <a:r>
              <a:rPr lang="en-US" sz="3600" spc="33" dirty="0">
                <a:solidFill>
                  <a:srgbClr val="3D3D3D"/>
                </a:solidFill>
                <a:latin typeface="Letter-join Print Plus 3" panose="02000805000000020003" pitchFamily="50" charset="0"/>
              </a:rPr>
              <a:t>Attend as many as the transition dates as possible</a:t>
            </a:r>
          </a:p>
          <a:p>
            <a:pPr marL="651510" lvl="1" indent="-325755" algn="l">
              <a:lnSpc>
                <a:spcPts val="4320"/>
              </a:lnSpc>
              <a:buFont typeface="Arial"/>
              <a:buChar char="•"/>
            </a:pPr>
            <a:r>
              <a:rPr lang="en-US" sz="3600" spc="33" dirty="0">
                <a:solidFill>
                  <a:srgbClr val="3D3D3D"/>
                </a:solidFill>
                <a:latin typeface="Letter-join Print Plus 3" panose="02000805000000020003" pitchFamily="50" charset="0"/>
              </a:rPr>
              <a:t>Completing the activities in your transition box</a:t>
            </a:r>
          </a:p>
        </p:txBody>
      </p:sp>
      <p:pic>
        <p:nvPicPr>
          <p:cNvPr id="16" name="Picture 15">
            <a:extLst>
              <a:ext uri="{FF2B5EF4-FFF2-40B4-BE49-F238E27FC236}">
                <a16:creationId xmlns:a16="http://schemas.microsoft.com/office/drawing/2014/main" id="{B2CF5533-E826-4107-9AB2-53B7A5A30251}"/>
              </a:ext>
            </a:extLst>
          </p:cNvPr>
          <p:cNvPicPr>
            <a:picLocks noChangeAspect="1"/>
          </p:cNvPicPr>
          <p:nvPr/>
        </p:nvPicPr>
        <p:blipFill>
          <a:blip r:embed="rId2"/>
          <a:stretch>
            <a:fillRect/>
          </a:stretch>
        </p:blipFill>
        <p:spPr>
          <a:xfrm>
            <a:off x="12544384" y="265612"/>
            <a:ext cx="4143415" cy="9645103"/>
          </a:xfrm>
          <a:prstGeom prst="rect">
            <a:avLst/>
          </a:prstGeom>
        </p:spPr>
      </p:pic>
      <p:pic>
        <p:nvPicPr>
          <p:cNvPr id="3" name="Picture 2">
            <a:extLst>
              <a:ext uri="{FF2B5EF4-FFF2-40B4-BE49-F238E27FC236}">
                <a16:creationId xmlns:a16="http://schemas.microsoft.com/office/drawing/2014/main" id="{81686FD3-E121-4A76-ADBB-1BA700FF64C5}"/>
              </a:ext>
            </a:extLst>
          </p:cNvPr>
          <p:cNvPicPr>
            <a:picLocks noChangeAspect="1"/>
          </p:cNvPicPr>
          <p:nvPr/>
        </p:nvPicPr>
        <p:blipFill>
          <a:blip r:embed="rId3"/>
          <a:stretch>
            <a:fillRect/>
          </a:stretch>
        </p:blipFill>
        <p:spPr>
          <a:xfrm>
            <a:off x="8686800" y="4982809"/>
            <a:ext cx="3711262" cy="519729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1" name="TextBox 11"/>
          <p:cNvSpPr txBox="1"/>
          <p:nvPr/>
        </p:nvSpPr>
        <p:spPr>
          <a:xfrm>
            <a:off x="963228" y="1013229"/>
            <a:ext cx="16361544" cy="642484"/>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How can you help?</a:t>
            </a:r>
          </a:p>
        </p:txBody>
      </p:sp>
      <p:sp>
        <p:nvSpPr>
          <p:cNvPr id="12" name="TextBox 12"/>
          <p:cNvSpPr txBox="1"/>
          <p:nvPr/>
        </p:nvSpPr>
        <p:spPr>
          <a:xfrm>
            <a:off x="963228" y="3687125"/>
            <a:ext cx="9172120" cy="5749010"/>
          </a:xfrm>
          <a:prstGeom prst="rect">
            <a:avLst/>
          </a:prstGeom>
        </p:spPr>
        <p:txBody>
          <a:bodyPr lIns="0" tIns="0" rIns="0" bIns="0" rtlCol="0" anchor="t">
            <a:spAutoFit/>
          </a:bodyPr>
          <a:lstStyle/>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Dress independently</a:t>
            </a:r>
          </a:p>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Use the toilet and wash hands without help</a:t>
            </a:r>
          </a:p>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Share lots of stories with your child and ensure there is plenty of talk</a:t>
            </a:r>
          </a:p>
          <a:p>
            <a:pPr marL="651510" lvl="1" indent="-325755" algn="l">
              <a:lnSpc>
                <a:spcPts val="5040"/>
              </a:lnSpc>
              <a:buFont typeface="Arial"/>
              <a:buChar char="•"/>
            </a:pPr>
            <a:r>
              <a:rPr lang="en-US" sz="3600" spc="33" dirty="0">
                <a:solidFill>
                  <a:srgbClr val="000000"/>
                </a:solidFill>
                <a:latin typeface="Letter-join Print Plus 3" panose="02000805000000020003" pitchFamily="50" charset="0"/>
              </a:rPr>
              <a:t>Sing simple songs and rhymes</a:t>
            </a:r>
          </a:p>
          <a:p>
            <a:pPr marL="651510" lvl="1" indent="-325755" algn="l">
              <a:lnSpc>
                <a:spcPts val="5040"/>
              </a:lnSpc>
              <a:buFont typeface="Arial"/>
              <a:buChar char="•"/>
            </a:pPr>
            <a:r>
              <a:rPr lang="en-US" sz="3600" spc="33" dirty="0" err="1">
                <a:solidFill>
                  <a:srgbClr val="000000"/>
                </a:solidFill>
                <a:latin typeface="Letter-join Print Plus 3" panose="02000805000000020003" pitchFamily="50" charset="0"/>
              </a:rPr>
              <a:t>Practise</a:t>
            </a:r>
            <a:r>
              <a:rPr lang="en-US" sz="3600" spc="33" dirty="0">
                <a:solidFill>
                  <a:srgbClr val="000000"/>
                </a:solidFill>
                <a:latin typeface="Letter-join Print Plus 3" panose="02000805000000020003" pitchFamily="50" charset="0"/>
              </a:rPr>
              <a:t> fine motor skills such as cutting and pencil grip   </a:t>
            </a:r>
          </a:p>
          <a:p>
            <a:pPr marL="651510" lvl="1" indent="-325755" algn="l">
              <a:lnSpc>
                <a:spcPts val="5040"/>
              </a:lnSpc>
              <a:buFont typeface="Arial"/>
              <a:buChar char="•"/>
            </a:pPr>
            <a:r>
              <a:rPr lang="en-US" sz="3600" spc="33" dirty="0" err="1">
                <a:solidFill>
                  <a:srgbClr val="000000"/>
                </a:solidFill>
                <a:latin typeface="Letter-join Print Plus 3" panose="02000805000000020003" pitchFamily="50" charset="0"/>
              </a:rPr>
              <a:t>Recognise</a:t>
            </a:r>
            <a:r>
              <a:rPr lang="en-US" sz="3600" spc="33" dirty="0">
                <a:solidFill>
                  <a:srgbClr val="000000"/>
                </a:solidFill>
                <a:latin typeface="Letter-join Print Plus 3" panose="02000805000000020003" pitchFamily="50" charset="0"/>
              </a:rPr>
              <a:t> their name</a:t>
            </a:r>
          </a:p>
        </p:txBody>
      </p:sp>
      <p:pic>
        <p:nvPicPr>
          <p:cNvPr id="3" name="Picture 2">
            <a:extLst>
              <a:ext uri="{FF2B5EF4-FFF2-40B4-BE49-F238E27FC236}">
                <a16:creationId xmlns:a16="http://schemas.microsoft.com/office/drawing/2014/main" id="{73905DCC-9180-410D-AF42-60B1FD3E2208}"/>
              </a:ext>
            </a:extLst>
          </p:cNvPr>
          <p:cNvPicPr>
            <a:picLocks noChangeAspect="1"/>
          </p:cNvPicPr>
          <p:nvPr/>
        </p:nvPicPr>
        <p:blipFill>
          <a:blip r:embed="rId2"/>
          <a:stretch>
            <a:fillRect/>
          </a:stretch>
        </p:blipFill>
        <p:spPr>
          <a:xfrm>
            <a:off x="10758239" y="3655469"/>
            <a:ext cx="6866215" cy="514394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B44CA813-D042-4ED1-9F91-D3512E2E9C98}"/>
              </a:ext>
            </a:extLst>
          </p:cNvPr>
          <p:cNvGrpSpPr/>
          <p:nvPr/>
        </p:nvGrpSpPr>
        <p:grpSpPr>
          <a:xfrm>
            <a:off x="660429" y="921610"/>
            <a:ext cx="16964007" cy="1783947"/>
            <a:chOff x="0" y="0"/>
            <a:chExt cx="22618676" cy="2378596"/>
          </a:xfrm>
        </p:grpSpPr>
        <p:sp>
          <p:nvSpPr>
            <p:cNvPr id="3" name="Freeform 9">
              <a:extLst>
                <a:ext uri="{FF2B5EF4-FFF2-40B4-BE49-F238E27FC236}">
                  <a16:creationId xmlns:a16="http://schemas.microsoft.com/office/drawing/2014/main" id="{8A924DDF-B8D2-400F-8231-1C7FF8055DDA}"/>
                </a:ext>
              </a:extLst>
            </p:cNvPr>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4" name="Text Box 2">
            <a:extLst>
              <a:ext uri="{FF2B5EF4-FFF2-40B4-BE49-F238E27FC236}">
                <a16:creationId xmlns:a16="http://schemas.microsoft.com/office/drawing/2014/main" id="{E18392E8-EC8B-4FBF-A3EF-EEF589BFEA92}"/>
              </a:ext>
            </a:extLst>
          </p:cNvPr>
          <p:cNvSpPr txBox="1">
            <a:spLocks noChangeArrowheads="1"/>
          </p:cNvSpPr>
          <p:nvPr/>
        </p:nvSpPr>
        <p:spPr bwMode="auto">
          <a:xfrm>
            <a:off x="5410200" y="2830665"/>
            <a:ext cx="12214254" cy="71134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3600" dirty="0">
                <a:solidFill>
                  <a:srgbClr val="000000"/>
                </a:solidFill>
                <a:latin typeface="Letter-join Print Plus 3" panose="02000805000000020003" pitchFamily="50" charset="0"/>
              </a:rPr>
              <a:t>We would like you to find a </a:t>
            </a:r>
            <a:r>
              <a:rPr kumimoji="0" lang="en-GB" altLang="en-US" sz="3600" b="0" i="0" u="none" strike="noStrike" cap="none" normalizeH="0" baseline="0" dirty="0">
                <a:ln>
                  <a:noFill/>
                </a:ln>
                <a:solidFill>
                  <a:srgbClr val="000000"/>
                </a:solidFill>
                <a:effectLst/>
                <a:latin typeface="Letter-join Print Plus 3" panose="02000805000000020003" pitchFamily="50" charset="0"/>
              </a:rPr>
              <a:t> box (shoe box sized) and make your own Chatterbox. Fill it with items of interest to talk about with the class. This could be photos, pictures, small toys (not expensive ones), books, a favourite teddy, etc. These items must fit in the box and will stay at school for a couple of weeks. Be creative and decorate your box, making sure your name is visible on the top.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0" i="0" u="none" strike="noStrike" cap="none" normalizeH="0" baseline="0" dirty="0">
              <a:ln>
                <a:noFill/>
              </a:ln>
              <a:solidFill>
                <a:srgbClr val="000000"/>
              </a:solidFill>
              <a:effectLst/>
              <a:latin typeface="Letter-join Print Plus 3" panose="020008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000000"/>
                </a:solidFill>
                <a:effectLst/>
                <a:latin typeface="Letter-join Print Plus 3" panose="02000805000000020003" pitchFamily="50" charset="0"/>
              </a:rPr>
              <a:t>This will help us all to get to know each other a little more and will help us plan for your child’s interests in our lessons.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0" i="0" u="none" strike="noStrike" cap="none" normalizeH="0" baseline="0" dirty="0">
              <a:ln>
                <a:noFill/>
              </a:ln>
              <a:solidFill>
                <a:srgbClr val="000000"/>
              </a:solidFill>
              <a:effectLst/>
              <a:latin typeface="Letter-join Print Plus 3" panose="020008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00B050"/>
                </a:solidFill>
                <a:effectLst/>
                <a:latin typeface="Letter-join Print Plus 3" panose="02000805000000020003" pitchFamily="50" charset="0"/>
              </a:rPr>
              <a:t>Please bring into school by </a:t>
            </a:r>
            <a:r>
              <a:rPr lang="en-GB" altLang="en-US" sz="3600" dirty="0">
                <a:solidFill>
                  <a:srgbClr val="00B050"/>
                </a:solidFill>
                <a:latin typeface="Letter-join Print Plus 3" panose="02000805000000020003" pitchFamily="50" charset="0"/>
              </a:rPr>
              <a:t>Monday</a:t>
            </a:r>
            <a:r>
              <a:rPr kumimoji="0" lang="en-GB" altLang="en-US" sz="3600" b="0" i="0" u="none" strike="noStrike" cap="none" normalizeH="0" baseline="0" dirty="0">
                <a:ln>
                  <a:noFill/>
                </a:ln>
                <a:solidFill>
                  <a:srgbClr val="00B050"/>
                </a:solidFill>
                <a:effectLst/>
                <a:latin typeface="Letter-join Print Plus 3" panose="02000805000000020003" pitchFamily="50" charset="0"/>
              </a:rPr>
              <a:t> 9</a:t>
            </a:r>
            <a:r>
              <a:rPr kumimoji="0" lang="en-GB" altLang="en-US" sz="3600" b="0" i="0" u="none" strike="noStrike" cap="none" normalizeH="0" baseline="30000" dirty="0">
                <a:ln>
                  <a:noFill/>
                </a:ln>
                <a:solidFill>
                  <a:srgbClr val="00B050"/>
                </a:solidFill>
                <a:effectLst/>
                <a:latin typeface="Letter-join Print Plus 3" panose="02000805000000020003" pitchFamily="50" charset="0"/>
              </a:rPr>
              <a:t>th</a:t>
            </a:r>
            <a:r>
              <a:rPr kumimoji="0" lang="en-GB" altLang="en-US" sz="3600" b="0" i="0" u="none" strike="noStrike" cap="none" normalizeH="0" baseline="0" dirty="0">
                <a:ln>
                  <a:noFill/>
                </a:ln>
                <a:solidFill>
                  <a:srgbClr val="00B050"/>
                </a:solidFill>
                <a:effectLst/>
                <a:latin typeface="Letter-join Print Plus 3" panose="02000805000000020003" pitchFamily="50" charset="0"/>
              </a:rPr>
              <a:t> September.</a:t>
            </a:r>
            <a:endParaRPr kumimoji="0" lang="en-US" altLang="en-US" sz="3600" b="0" i="0" u="none" strike="noStrike" cap="none" normalizeH="0" baseline="0" dirty="0">
              <a:ln>
                <a:noFill/>
              </a:ln>
              <a:solidFill>
                <a:srgbClr val="00B050"/>
              </a:solidFill>
              <a:effectLst/>
              <a:latin typeface="Letter-join Print Plus 3" panose="02000805000000020003" pitchFamily="50" charset="0"/>
            </a:endParaRPr>
          </a:p>
        </p:txBody>
      </p:sp>
      <p:sp>
        <p:nvSpPr>
          <p:cNvPr id="5" name="Freeform 14">
            <a:extLst>
              <a:ext uri="{FF2B5EF4-FFF2-40B4-BE49-F238E27FC236}">
                <a16:creationId xmlns:a16="http://schemas.microsoft.com/office/drawing/2014/main" id="{7B3FA374-E5A4-4B6B-AA5C-90CB5E3DF8AF}"/>
              </a:ext>
            </a:extLst>
          </p:cNvPr>
          <p:cNvSpPr/>
          <p:nvPr/>
        </p:nvSpPr>
        <p:spPr>
          <a:xfrm rot="-1033338">
            <a:off x="241990" y="2291407"/>
            <a:ext cx="3554621" cy="2172915"/>
          </a:xfrm>
          <a:custGeom>
            <a:avLst/>
            <a:gdLst/>
            <a:ahLst/>
            <a:cxnLst/>
            <a:rect l="l" t="t" r="r" b="b"/>
            <a:pathLst>
              <a:path w="3997295" h="2663198">
                <a:moveTo>
                  <a:pt x="0" y="0"/>
                </a:moveTo>
                <a:lnTo>
                  <a:pt x="3997295" y="0"/>
                </a:lnTo>
                <a:lnTo>
                  <a:pt x="3997295" y="2663197"/>
                </a:lnTo>
                <a:lnTo>
                  <a:pt x="0" y="2663197"/>
                </a:lnTo>
                <a:lnTo>
                  <a:pt x="0" y="0"/>
                </a:lnTo>
                <a:close/>
              </a:path>
            </a:pathLst>
          </a:custGeom>
          <a:blipFill>
            <a:blip r:embed="rId2"/>
            <a:stretch>
              <a:fillRect/>
            </a:stretch>
          </a:blipFill>
        </p:spPr>
      </p:sp>
      <p:sp>
        <p:nvSpPr>
          <p:cNvPr id="6" name="TextBox 11">
            <a:extLst>
              <a:ext uri="{FF2B5EF4-FFF2-40B4-BE49-F238E27FC236}">
                <a16:creationId xmlns:a16="http://schemas.microsoft.com/office/drawing/2014/main" id="{7B012C3E-FF02-472E-99EE-8793A39D9660}"/>
              </a:ext>
            </a:extLst>
          </p:cNvPr>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Chatter Boxes</a:t>
            </a:r>
          </a:p>
        </p:txBody>
      </p:sp>
      <p:sp>
        <p:nvSpPr>
          <p:cNvPr id="7" name="Freeform 15">
            <a:extLst>
              <a:ext uri="{FF2B5EF4-FFF2-40B4-BE49-F238E27FC236}">
                <a16:creationId xmlns:a16="http://schemas.microsoft.com/office/drawing/2014/main" id="{D191F66B-F999-425A-9A5A-752E53876BDF}"/>
              </a:ext>
            </a:extLst>
          </p:cNvPr>
          <p:cNvSpPr/>
          <p:nvPr/>
        </p:nvSpPr>
        <p:spPr>
          <a:xfrm rot="813251">
            <a:off x="1746197" y="4899492"/>
            <a:ext cx="3228975" cy="2336115"/>
          </a:xfrm>
          <a:custGeom>
            <a:avLst/>
            <a:gdLst/>
            <a:ahLst/>
            <a:cxnLst/>
            <a:rect l="l" t="t" r="r" b="b"/>
            <a:pathLst>
              <a:path w="3228975" h="2336115">
                <a:moveTo>
                  <a:pt x="0" y="0"/>
                </a:moveTo>
                <a:lnTo>
                  <a:pt x="3228976" y="0"/>
                </a:lnTo>
                <a:lnTo>
                  <a:pt x="3228976" y="2336115"/>
                </a:lnTo>
                <a:lnTo>
                  <a:pt x="0" y="2336115"/>
                </a:lnTo>
                <a:lnTo>
                  <a:pt x="0" y="0"/>
                </a:lnTo>
                <a:close/>
              </a:path>
            </a:pathLst>
          </a:custGeom>
          <a:blipFill>
            <a:blip r:embed="rId3"/>
            <a:stretch>
              <a:fillRect/>
            </a:stretch>
          </a:blipFill>
        </p:spPr>
      </p:sp>
      <p:sp>
        <p:nvSpPr>
          <p:cNvPr id="8" name="Freeform 12">
            <a:extLst>
              <a:ext uri="{FF2B5EF4-FFF2-40B4-BE49-F238E27FC236}">
                <a16:creationId xmlns:a16="http://schemas.microsoft.com/office/drawing/2014/main" id="{6DAB7994-2C17-49BD-A9C9-C8ECBB342600}"/>
              </a:ext>
            </a:extLst>
          </p:cNvPr>
          <p:cNvSpPr/>
          <p:nvPr/>
        </p:nvSpPr>
        <p:spPr>
          <a:xfrm rot="21281809">
            <a:off x="479598" y="7714520"/>
            <a:ext cx="2977976" cy="2129274"/>
          </a:xfrm>
          <a:custGeom>
            <a:avLst/>
            <a:gdLst/>
            <a:ahLst/>
            <a:cxnLst/>
            <a:rect l="l" t="t" r="r" b="b"/>
            <a:pathLst>
              <a:path w="4248807" h="2826537">
                <a:moveTo>
                  <a:pt x="0" y="0"/>
                </a:moveTo>
                <a:lnTo>
                  <a:pt x="4248807" y="0"/>
                </a:lnTo>
                <a:lnTo>
                  <a:pt x="4248807" y="2826538"/>
                </a:lnTo>
                <a:lnTo>
                  <a:pt x="0" y="2826538"/>
                </a:lnTo>
                <a:lnTo>
                  <a:pt x="0" y="0"/>
                </a:lnTo>
                <a:close/>
              </a:path>
            </a:pathLst>
          </a:custGeom>
          <a:blipFill>
            <a:blip r:embed="rId4"/>
            <a:stretch>
              <a:fillRect/>
            </a:stretch>
          </a:blipFill>
        </p:spPr>
      </p:sp>
    </p:spTree>
    <p:extLst>
      <p:ext uri="{BB962C8B-B14F-4D97-AF65-F5344CB8AC3E}">
        <p14:creationId xmlns:p14="http://schemas.microsoft.com/office/powerpoint/2010/main" val="3045603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8" name="Group 8"/>
          <p:cNvGrpSpPr/>
          <p:nvPr/>
        </p:nvGrpSpPr>
        <p:grpSpPr>
          <a:xfrm>
            <a:off x="660429" y="921610"/>
            <a:ext cx="16964007" cy="1783947"/>
            <a:chOff x="0" y="0"/>
            <a:chExt cx="22618676" cy="2378596"/>
          </a:xfrm>
        </p:grpSpPr>
        <p:sp>
          <p:nvSpPr>
            <p:cNvPr id="9" name="Freeform 9"/>
            <p:cNvSpPr/>
            <p:nvPr/>
          </p:nvSpPr>
          <p:spPr>
            <a:xfrm>
              <a:off x="0" y="0"/>
              <a:ext cx="22618700" cy="2378583"/>
            </a:xfrm>
            <a:custGeom>
              <a:avLst/>
              <a:gdLst/>
              <a:ahLst/>
              <a:cxnLst/>
              <a:rect l="l" t="t" r="r" b="b"/>
              <a:pathLst>
                <a:path w="22618700" h="2378583">
                  <a:moveTo>
                    <a:pt x="0" y="0"/>
                  </a:moveTo>
                  <a:lnTo>
                    <a:pt x="22618700" y="0"/>
                  </a:lnTo>
                  <a:lnTo>
                    <a:pt x="22618700" y="2378583"/>
                  </a:lnTo>
                  <a:lnTo>
                    <a:pt x="0" y="2378583"/>
                  </a:lnTo>
                  <a:close/>
                </a:path>
              </a:pathLst>
            </a:custGeom>
            <a:solidFill>
              <a:srgbClr val="00B050"/>
            </a:solidFill>
          </p:spPr>
        </p:sp>
      </p:grpSp>
      <p:sp>
        <p:nvSpPr>
          <p:cNvPr id="10" name="TextBox 10"/>
          <p:cNvSpPr txBox="1"/>
          <p:nvPr/>
        </p:nvSpPr>
        <p:spPr>
          <a:xfrm>
            <a:off x="963228" y="1013229"/>
            <a:ext cx="16361544" cy="641201"/>
          </a:xfrm>
          <a:prstGeom prst="rect">
            <a:avLst/>
          </a:prstGeom>
        </p:spPr>
        <p:txBody>
          <a:bodyPr lIns="0" tIns="0" rIns="0" bIns="0" rtlCol="0" anchor="t">
            <a:spAutoFit/>
          </a:bodyPr>
          <a:lstStyle/>
          <a:p>
            <a:pPr algn="l">
              <a:lnSpc>
                <a:spcPts val="5040"/>
              </a:lnSpc>
            </a:pPr>
            <a:r>
              <a:rPr lang="en-US" sz="4200" spc="97" dirty="0">
                <a:solidFill>
                  <a:srgbClr val="FFFFFF"/>
                </a:solidFill>
                <a:latin typeface="Letter-join Print Plus 3" panose="02000805000000020003" pitchFamily="50" charset="0"/>
              </a:rPr>
              <a:t>And finally … Welcome to the </a:t>
            </a:r>
            <a:r>
              <a:rPr lang="en-US" sz="4200" spc="97" dirty="0" err="1">
                <a:solidFill>
                  <a:srgbClr val="FFFFFF"/>
                </a:solidFill>
                <a:latin typeface="Letter-join Print Plus 3" panose="02000805000000020003" pitchFamily="50" charset="0"/>
              </a:rPr>
              <a:t>Berkswich</a:t>
            </a:r>
            <a:r>
              <a:rPr lang="en-US" sz="4200" spc="97" dirty="0">
                <a:solidFill>
                  <a:srgbClr val="FFFFFF"/>
                </a:solidFill>
                <a:latin typeface="Letter-join Print Plus 3" panose="02000805000000020003" pitchFamily="50" charset="0"/>
              </a:rPr>
              <a:t> family!</a:t>
            </a:r>
          </a:p>
        </p:txBody>
      </p:sp>
      <p:sp>
        <p:nvSpPr>
          <p:cNvPr id="11" name="TextBox 11"/>
          <p:cNvSpPr txBox="1"/>
          <p:nvPr/>
        </p:nvSpPr>
        <p:spPr>
          <a:xfrm>
            <a:off x="897757" y="3118485"/>
            <a:ext cx="16361543" cy="6197851"/>
          </a:xfrm>
          <a:prstGeom prst="rect">
            <a:avLst/>
          </a:prstGeom>
        </p:spPr>
        <p:txBody>
          <a:bodyPr lIns="0" tIns="0" rIns="0" bIns="0" rtlCol="0" anchor="t">
            <a:spAutoFit/>
          </a:bodyPr>
          <a:lstStyle/>
          <a:p>
            <a:pPr>
              <a:lnSpc>
                <a:spcPts val="5400"/>
              </a:lnSpc>
            </a:pPr>
            <a:r>
              <a:rPr lang="en-US" sz="3600" spc="32" dirty="0">
                <a:solidFill>
                  <a:srgbClr val="000000"/>
                </a:solidFill>
                <a:latin typeface="Letter-join Print Plus 3" panose="02000805000000020003" pitchFamily="50" charset="0"/>
              </a:rPr>
              <a:t>We look forward to working with both you and your children.</a:t>
            </a:r>
          </a:p>
          <a:p>
            <a:pPr>
              <a:lnSpc>
                <a:spcPts val="5400"/>
              </a:lnSpc>
            </a:pPr>
            <a:endParaRPr lang="en-US" sz="3600" spc="32" dirty="0">
              <a:solidFill>
                <a:srgbClr val="000000"/>
              </a:solidFill>
              <a:latin typeface="Letter-join Print Plus 3" panose="02000805000000020003" pitchFamily="50" charset="0"/>
            </a:endParaRPr>
          </a:p>
          <a:p>
            <a:pPr marL="651510" lvl="1" indent="-325755" algn="l">
              <a:lnSpc>
                <a:spcPts val="5400"/>
              </a:lnSpc>
              <a:buFont typeface="Arial"/>
              <a:buChar char="•"/>
            </a:pPr>
            <a:r>
              <a:rPr lang="en-US" sz="3600" spc="33" dirty="0">
                <a:solidFill>
                  <a:srgbClr val="000000"/>
                </a:solidFill>
                <a:latin typeface="Letter-join Print Plus 3" panose="02000805000000020003" pitchFamily="50" charset="0"/>
              </a:rPr>
              <a:t>Remember to collect your pack</a:t>
            </a:r>
          </a:p>
          <a:p>
            <a:pPr marL="651510" lvl="1" indent="-325755" algn="l">
              <a:lnSpc>
                <a:spcPts val="5400"/>
              </a:lnSpc>
              <a:buFont typeface="Arial"/>
              <a:buChar char="•"/>
            </a:pPr>
            <a:r>
              <a:rPr lang="en-US" sz="3600" spc="33" dirty="0">
                <a:solidFill>
                  <a:srgbClr val="000000"/>
                </a:solidFill>
                <a:latin typeface="Letter-join Print Plus 3" panose="02000805000000020003" pitchFamily="50" charset="0"/>
              </a:rPr>
              <a:t>Sign and return the necessary forms</a:t>
            </a:r>
          </a:p>
          <a:p>
            <a:pPr marL="651510" lvl="1" indent="-325755" algn="l">
              <a:lnSpc>
                <a:spcPts val="5400"/>
              </a:lnSpc>
              <a:buFont typeface="Arial"/>
              <a:buChar char="•"/>
            </a:pPr>
            <a:r>
              <a:rPr lang="en-US" sz="3600" spc="33" dirty="0">
                <a:solidFill>
                  <a:srgbClr val="000000"/>
                </a:solidFill>
                <a:latin typeface="Letter-join Print Plus 3" panose="02000805000000020003" pitchFamily="50" charset="0"/>
              </a:rPr>
              <a:t>Keep talking to us</a:t>
            </a:r>
          </a:p>
          <a:p>
            <a:pPr marL="651510" lvl="1" indent="-325755" algn="l">
              <a:lnSpc>
                <a:spcPts val="5400"/>
              </a:lnSpc>
              <a:buFont typeface="Arial"/>
              <a:buChar char="•"/>
            </a:pPr>
            <a:r>
              <a:rPr lang="en-US" sz="3600" spc="33" dirty="0">
                <a:solidFill>
                  <a:srgbClr val="000000"/>
                </a:solidFill>
                <a:latin typeface="Letter-join Print Plus 3" panose="02000805000000020003" pitchFamily="50" charset="0"/>
              </a:rPr>
              <a:t>Relax and enjoy the next stage of your child’s development</a:t>
            </a:r>
          </a:p>
          <a:p>
            <a:pPr marL="651510" lvl="1" indent="-325755" algn="l">
              <a:lnSpc>
                <a:spcPts val="5400"/>
              </a:lnSpc>
              <a:buFont typeface="Arial"/>
              <a:buChar char="•"/>
            </a:pPr>
            <a:endParaRPr lang="en-US" sz="3600" spc="33" dirty="0">
              <a:solidFill>
                <a:srgbClr val="000000"/>
              </a:solidFill>
              <a:latin typeface="Letter-join Print Plus 3" panose="02000805000000020003" pitchFamily="50" charset="0"/>
            </a:endParaRPr>
          </a:p>
          <a:p>
            <a:pPr marL="651510" lvl="1" indent="-325755" algn="l">
              <a:lnSpc>
                <a:spcPts val="5400"/>
              </a:lnSpc>
              <a:buFont typeface="Arial"/>
              <a:buChar char="•"/>
            </a:pPr>
            <a:endParaRPr lang="en-US" sz="3600" spc="33" dirty="0">
              <a:solidFill>
                <a:srgbClr val="000000"/>
              </a:solidFill>
              <a:latin typeface="Letter-join Print Plus 3" panose="02000805000000020003" pitchFamily="50" charset="0"/>
            </a:endParaRPr>
          </a:p>
          <a:p>
            <a:pPr marL="325755" lvl="1" algn="ctr">
              <a:lnSpc>
                <a:spcPts val="5400"/>
              </a:lnSpc>
            </a:pPr>
            <a:r>
              <a:rPr lang="en-US" sz="3600" spc="33" dirty="0">
                <a:solidFill>
                  <a:srgbClr val="000000"/>
                </a:solidFill>
                <a:latin typeface="Letter-join Print Plus 3" panose="02000805000000020003" pitchFamily="50" charset="0"/>
              </a:rPr>
              <a:t>Our first Stay and Play will be Thursday 12</a:t>
            </a:r>
            <a:r>
              <a:rPr lang="en-US" sz="3600" spc="33" baseline="30000" dirty="0">
                <a:solidFill>
                  <a:srgbClr val="000000"/>
                </a:solidFill>
                <a:latin typeface="Letter-join Print Plus 3" panose="02000805000000020003" pitchFamily="50" charset="0"/>
              </a:rPr>
              <a:t>th</a:t>
            </a:r>
            <a:r>
              <a:rPr lang="en-US" sz="3600" spc="33" dirty="0">
                <a:solidFill>
                  <a:srgbClr val="000000"/>
                </a:solidFill>
                <a:latin typeface="Letter-join Print Plus 3" panose="02000805000000020003" pitchFamily="50" charset="0"/>
              </a:rPr>
              <a:t> September, 2.15pm-3.20pm</a:t>
            </a:r>
          </a:p>
        </p:txBody>
      </p:sp>
      <p:sp>
        <p:nvSpPr>
          <p:cNvPr id="12" name="Freeform 2">
            <a:extLst>
              <a:ext uri="{FF2B5EF4-FFF2-40B4-BE49-F238E27FC236}">
                <a16:creationId xmlns:a16="http://schemas.microsoft.com/office/drawing/2014/main" id="{677177BE-E4DE-4946-9AF8-5DA20E6DC709}"/>
              </a:ext>
            </a:extLst>
          </p:cNvPr>
          <p:cNvSpPr/>
          <p:nvPr/>
        </p:nvSpPr>
        <p:spPr>
          <a:xfrm>
            <a:off x="14424054" y="3118485"/>
            <a:ext cx="3200400" cy="4920982"/>
          </a:xfrm>
          <a:custGeom>
            <a:avLst/>
            <a:gdLst/>
            <a:ahLst/>
            <a:cxnLst/>
            <a:rect l="l" t="t" r="r" b="b"/>
            <a:pathLst>
              <a:path w="8062732" h="11409781">
                <a:moveTo>
                  <a:pt x="0" y="0"/>
                </a:moveTo>
                <a:lnTo>
                  <a:pt x="8062732" y="0"/>
                </a:lnTo>
                <a:lnTo>
                  <a:pt x="8062732" y="11409781"/>
                </a:lnTo>
                <a:lnTo>
                  <a:pt x="0" y="11409781"/>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91</TotalTime>
  <Words>986</Words>
  <Application>Microsoft Office PowerPoint</Application>
  <PresentationFormat>Custom</PresentationFormat>
  <Paragraphs>124</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TT Smalls Bold</vt:lpstr>
      <vt:lpstr>Calibri</vt:lpstr>
      <vt:lpstr>TT Smalls</vt:lpstr>
      <vt:lpstr>Arial</vt:lpstr>
      <vt:lpstr>TT Rounds Condensed</vt:lpstr>
      <vt:lpstr>Letter-join Print Plus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Parents Evening</dc:title>
  <dc:creator>R Gartside-Bentley</dc:creator>
  <cp:lastModifiedBy>Ross Gartside-Bentley</cp:lastModifiedBy>
  <cp:revision>18</cp:revision>
  <dcterms:created xsi:type="dcterms:W3CDTF">2006-08-16T00:00:00Z</dcterms:created>
  <dcterms:modified xsi:type="dcterms:W3CDTF">2024-06-09T08:12:11Z</dcterms:modified>
  <dc:identifier>DAGBqXQnT08</dc:identifier>
</cp:coreProperties>
</file>