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77" r:id="rId2"/>
    <p:sldId id="276" r:id="rId3"/>
    <p:sldId id="284" r:id="rId4"/>
    <p:sldId id="257" r:id="rId5"/>
    <p:sldId id="283" r:id="rId6"/>
    <p:sldId id="260" r:id="rId7"/>
  </p:sldIdLst>
  <p:sldSz cx="12192000" cy="6858000"/>
  <p:notesSz cx="6807200"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9455" autoAdjust="0"/>
  </p:normalViewPr>
  <p:slideViewPr>
    <p:cSldViewPr snapToGrid="0">
      <p:cViewPr varScale="1">
        <p:scale>
          <a:sx n="55" d="100"/>
          <a:sy n="55" d="100"/>
        </p:scale>
        <p:origin x="12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869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5838" y="0"/>
            <a:ext cx="2949787" cy="498693"/>
          </a:xfrm>
          <a:prstGeom prst="rect">
            <a:avLst/>
          </a:prstGeom>
        </p:spPr>
        <p:txBody>
          <a:bodyPr vert="horz" lIns="91440" tIns="45720" rIns="91440" bIns="45720" rtlCol="0"/>
          <a:lstStyle>
            <a:lvl1pPr algn="r">
              <a:defRPr sz="1200"/>
            </a:lvl1pPr>
          </a:lstStyle>
          <a:p>
            <a:fld id="{208D2777-7F6C-41C6-979E-C3FEA61F9990}" type="datetimeFigureOut">
              <a:rPr lang="en-GB" smtClean="0"/>
              <a:t>23/11/2020</a:t>
            </a:fld>
            <a:endParaRPr lang="en-GB"/>
          </a:p>
        </p:txBody>
      </p:sp>
      <p:sp>
        <p:nvSpPr>
          <p:cNvPr id="4" name="Footer Placeholder 3"/>
          <p:cNvSpPr>
            <a:spLocks noGrp="1"/>
          </p:cNvSpPr>
          <p:nvPr>
            <p:ph type="ftr" sz="quarter" idx="2"/>
          </p:nvPr>
        </p:nvSpPr>
        <p:spPr>
          <a:xfrm>
            <a:off x="0" y="9440647"/>
            <a:ext cx="2949787" cy="49869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5838" y="9440647"/>
            <a:ext cx="2949787" cy="498692"/>
          </a:xfrm>
          <a:prstGeom prst="rect">
            <a:avLst/>
          </a:prstGeom>
        </p:spPr>
        <p:txBody>
          <a:bodyPr vert="horz" lIns="91440" tIns="45720" rIns="91440" bIns="45720" rtlCol="0" anchor="b"/>
          <a:lstStyle>
            <a:lvl1pPr algn="r">
              <a:defRPr sz="1200"/>
            </a:lvl1pPr>
          </a:lstStyle>
          <a:p>
            <a:fld id="{5B4FA160-A277-418F-8B7F-6457C6DFE509}" type="slidenum">
              <a:rPr lang="en-GB" smtClean="0"/>
              <a:t>‹#›</a:t>
            </a:fld>
            <a:endParaRPr lang="en-GB"/>
          </a:p>
        </p:txBody>
      </p:sp>
    </p:spTree>
    <p:extLst>
      <p:ext uri="{BB962C8B-B14F-4D97-AF65-F5344CB8AC3E}">
        <p14:creationId xmlns:p14="http://schemas.microsoft.com/office/powerpoint/2010/main" val="499207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869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5838" y="0"/>
            <a:ext cx="2949787" cy="498693"/>
          </a:xfrm>
          <a:prstGeom prst="rect">
            <a:avLst/>
          </a:prstGeom>
        </p:spPr>
        <p:txBody>
          <a:bodyPr vert="horz" lIns="91440" tIns="45720" rIns="91440" bIns="45720" rtlCol="0"/>
          <a:lstStyle>
            <a:lvl1pPr algn="r">
              <a:defRPr sz="1200"/>
            </a:lvl1pPr>
          </a:lstStyle>
          <a:p>
            <a:fld id="{1C046B3D-CC1B-4D2C-BF36-99DE9EAF40E0}" type="datetimeFigureOut">
              <a:rPr lang="en-GB" smtClean="0"/>
              <a:t>23/11/2020</a:t>
            </a:fld>
            <a:endParaRPr lang="en-GB"/>
          </a:p>
        </p:txBody>
      </p:sp>
      <p:sp>
        <p:nvSpPr>
          <p:cNvPr id="4" name="Slide Image Placeholder 3"/>
          <p:cNvSpPr>
            <a:spLocks noGrp="1" noRot="1" noChangeAspect="1"/>
          </p:cNvSpPr>
          <p:nvPr>
            <p:ph type="sldImg" idx="2"/>
          </p:nvPr>
        </p:nvSpPr>
        <p:spPr>
          <a:xfrm>
            <a:off x="422275" y="1243013"/>
            <a:ext cx="5962650" cy="33543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720" y="4783307"/>
            <a:ext cx="5445760" cy="3913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0647"/>
            <a:ext cx="2949787" cy="49869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5838" y="9440647"/>
            <a:ext cx="2949787" cy="498692"/>
          </a:xfrm>
          <a:prstGeom prst="rect">
            <a:avLst/>
          </a:prstGeom>
        </p:spPr>
        <p:txBody>
          <a:bodyPr vert="horz" lIns="91440" tIns="45720" rIns="91440" bIns="45720" rtlCol="0" anchor="b"/>
          <a:lstStyle>
            <a:lvl1pPr algn="r">
              <a:defRPr sz="1200"/>
            </a:lvl1pPr>
          </a:lstStyle>
          <a:p>
            <a:fld id="{D62EFABF-5F71-418F-9543-75382BDD69B3}" type="slidenum">
              <a:rPr lang="en-GB" smtClean="0"/>
              <a:t>‹#›</a:t>
            </a:fld>
            <a:endParaRPr lang="en-GB"/>
          </a:p>
        </p:txBody>
      </p:sp>
    </p:spTree>
    <p:extLst>
      <p:ext uri="{BB962C8B-B14F-4D97-AF65-F5344CB8AC3E}">
        <p14:creationId xmlns:p14="http://schemas.microsoft.com/office/powerpoint/2010/main" val="18974781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62EFABF-5F71-418F-9543-75382BDD69B3}" type="slidenum">
              <a:rPr lang="en-GB" smtClean="0"/>
              <a:t>1</a:t>
            </a:fld>
            <a:endParaRPr lang="en-GB"/>
          </a:p>
        </p:txBody>
      </p:sp>
    </p:spTree>
    <p:extLst>
      <p:ext uri="{BB962C8B-B14F-4D97-AF65-F5344CB8AC3E}">
        <p14:creationId xmlns:p14="http://schemas.microsoft.com/office/powerpoint/2010/main" val="1285168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62EFABF-5F71-418F-9543-75382BDD69B3}" type="slidenum">
              <a:rPr lang="en-GB" smtClean="0"/>
              <a:t>5</a:t>
            </a:fld>
            <a:endParaRPr lang="en-GB"/>
          </a:p>
        </p:txBody>
      </p:sp>
    </p:spTree>
    <p:extLst>
      <p:ext uri="{BB962C8B-B14F-4D97-AF65-F5344CB8AC3E}">
        <p14:creationId xmlns:p14="http://schemas.microsoft.com/office/powerpoint/2010/main" val="1009923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62EFABF-5F71-418F-9543-75382BDD69B3}" type="slidenum">
              <a:rPr lang="en-GB" smtClean="0"/>
              <a:t>6</a:t>
            </a:fld>
            <a:endParaRPr lang="en-GB"/>
          </a:p>
        </p:txBody>
      </p:sp>
    </p:spTree>
    <p:extLst>
      <p:ext uri="{BB962C8B-B14F-4D97-AF65-F5344CB8AC3E}">
        <p14:creationId xmlns:p14="http://schemas.microsoft.com/office/powerpoint/2010/main" val="3129078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26DF6DB-F6B5-46CF-87AA-48A273E3B2B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3269076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26DF6DB-F6B5-46CF-87AA-48A273E3B2B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3369737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26DF6DB-F6B5-46CF-87AA-48A273E3B2B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1198591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26DF6DB-F6B5-46CF-87AA-48A273E3B2B2}"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1103870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26DF6DB-F6B5-46CF-87AA-48A273E3B2B2}" type="datetimeFigureOut">
              <a:rPr lang="en-GB" smtClean="0"/>
              <a:t>23/11/2020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4268340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26DF6DB-F6B5-46CF-87AA-48A273E3B2B2}" type="datetimeFigureOut">
              <a:rPr lang="en-GB" smtClean="0"/>
              <a:t>23/11/2020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2543445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6DF6DB-F6B5-46CF-87AA-48A273E3B2B2}" type="datetimeFigureOut">
              <a:rPr lang="en-GB" smtClean="0"/>
              <a:t>23/11/2020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3302412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26DF6DB-F6B5-46CF-87AA-48A273E3B2B2}"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2883459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26DF6DB-F6B5-46CF-87AA-48A273E3B2B2}"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272645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26DF6DB-F6B5-46CF-87AA-48A273E3B2B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2839200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26DF6DB-F6B5-46CF-87AA-48A273E3B2B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519CED-78AA-442D-9191-1C411EBBFE1E}" type="slidenum">
              <a:rPr lang="en-GB" smtClean="0"/>
              <a:t>‹#›</a:t>
            </a:fld>
            <a:endParaRPr lang="en-GB"/>
          </a:p>
        </p:txBody>
      </p:sp>
    </p:spTree>
    <p:extLst>
      <p:ext uri="{BB962C8B-B14F-4D97-AF65-F5344CB8AC3E}">
        <p14:creationId xmlns:p14="http://schemas.microsoft.com/office/powerpoint/2010/main" val="1080430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DF6DB-F6B5-46CF-87AA-48A273E3B2B2}" type="datetimeFigureOut">
              <a:rPr lang="en-GB" smtClean="0"/>
              <a:t>23/11/2020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519CED-78AA-442D-9191-1C411EBBFE1E}" type="slidenum">
              <a:rPr lang="en-GB" smtClean="0"/>
              <a:t>‹#›</a:t>
            </a:fld>
            <a:endParaRPr lang="en-GB"/>
          </a:p>
        </p:txBody>
      </p:sp>
    </p:spTree>
    <p:extLst>
      <p:ext uri="{BB962C8B-B14F-4D97-AF65-F5344CB8AC3E}">
        <p14:creationId xmlns:p14="http://schemas.microsoft.com/office/powerpoint/2010/main" val="1082316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21403" y="307702"/>
            <a:ext cx="10768981" cy="769441"/>
          </a:xfrm>
          <a:prstGeom prst="rect">
            <a:avLst/>
          </a:prstGeom>
        </p:spPr>
        <p:txBody>
          <a:bodyPr wrap="square">
            <a:spAutoFit/>
          </a:bodyPr>
          <a:lstStyle/>
          <a:p>
            <a:r>
              <a:rPr lang="en-GB" sz="4400" b="1" dirty="0" smtClean="0">
                <a:solidFill>
                  <a:srgbClr val="FF0000"/>
                </a:solidFill>
                <a:effectLst>
                  <a:outerShdw blurRad="38100" dist="38100" dir="2700000" algn="tl">
                    <a:srgbClr val="000000">
                      <a:alpha val="43137"/>
                    </a:srgbClr>
                  </a:outerShdw>
                </a:effectLst>
              </a:rPr>
              <a:t>Comparing fractions without calculating</a:t>
            </a:r>
            <a:endParaRPr lang="en-GB" sz="4400" b="1" dirty="0">
              <a:solidFill>
                <a:srgbClr val="FF0000"/>
              </a:solidFill>
              <a:effectLst>
                <a:outerShdw blurRad="38100" dist="38100" dir="2700000" algn="tl">
                  <a:srgbClr val="000000">
                    <a:alpha val="43137"/>
                  </a:srgbClr>
                </a:outerShdw>
              </a:effectLst>
            </a:endParaRPr>
          </a:p>
        </p:txBody>
      </p:sp>
      <p:sp>
        <p:nvSpPr>
          <p:cNvPr id="8" name="Rectangle 7"/>
          <p:cNvSpPr/>
          <p:nvPr/>
        </p:nvSpPr>
        <p:spPr>
          <a:xfrm>
            <a:off x="221403" y="1580362"/>
            <a:ext cx="11689859" cy="4401205"/>
          </a:xfrm>
          <a:prstGeom prst="rect">
            <a:avLst/>
          </a:prstGeom>
        </p:spPr>
        <p:txBody>
          <a:bodyPr wrap="square">
            <a:spAutoFit/>
          </a:bodyPr>
          <a:lstStyle/>
          <a:p>
            <a:r>
              <a:rPr lang="en-GB" sz="4000" dirty="0" smtClean="0"/>
              <a:t>What strategies can you use?</a:t>
            </a:r>
          </a:p>
          <a:p>
            <a:endParaRPr lang="en-GB" sz="4000" dirty="0"/>
          </a:p>
          <a:p>
            <a:pPr marL="360363" indent="-360363">
              <a:buFont typeface="Arial" panose="020B0604020202020204" pitchFamily="34" charset="0"/>
              <a:buChar char="•"/>
            </a:pPr>
            <a:r>
              <a:rPr lang="en-GB" sz="4000" dirty="0" smtClean="0"/>
              <a:t>Look to see if the denominators or numerators are the same. How does this help?</a:t>
            </a:r>
          </a:p>
          <a:p>
            <a:pPr marL="360363" indent="-360363">
              <a:buFont typeface="Arial" panose="020B0604020202020204" pitchFamily="34" charset="0"/>
              <a:buChar char="•"/>
            </a:pPr>
            <a:r>
              <a:rPr lang="en-GB" sz="4000" dirty="0" smtClean="0"/>
              <a:t>Compare to a half, a quarter, a third or another known fraction to help (these are called benchmarks)</a:t>
            </a:r>
          </a:p>
          <a:p>
            <a:pPr marL="360363" indent="-360363">
              <a:buFont typeface="Arial" panose="020B0604020202020204" pitchFamily="34" charset="0"/>
              <a:buChar char="•"/>
            </a:pPr>
            <a:r>
              <a:rPr lang="en-GB" sz="4000" dirty="0" smtClean="0"/>
              <a:t>See how far away they are from one whole or zero</a:t>
            </a:r>
            <a:endParaRPr lang="en-GB" sz="4000" dirty="0"/>
          </a:p>
        </p:txBody>
      </p:sp>
      <p:pic>
        <p:nvPicPr>
          <p:cNvPr id="9" name="Picture 4" descr="smiley-face-clip-art-thumbs-up-clipart-two-thumbs-up-happy-smiley-emoticon-512×512-eec6  | Summer Ice's Worl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79623" y="527333"/>
            <a:ext cx="1675278" cy="1406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70213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9218" name="Picture 2" descr="Clip Art: Comparing Fractions Color I abcteach.com | abctea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56138"/>
            <a:ext cx="12192000" cy="610186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184790" y="-180974"/>
            <a:ext cx="10084626"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smtClean="0">
                <a:solidFill>
                  <a:srgbClr val="0070C0"/>
                </a:solidFill>
              </a:rPr>
              <a:t>Use this to look at to help you out if needed.</a:t>
            </a:r>
            <a:endParaRPr lang="en-GB" sz="3200" b="1" dirty="0">
              <a:solidFill>
                <a:srgbClr val="0070C0"/>
              </a:solidFill>
            </a:endParaRPr>
          </a:p>
        </p:txBody>
      </p:sp>
    </p:spTree>
    <p:extLst>
      <p:ext uri="{BB962C8B-B14F-4D97-AF65-F5344CB8AC3E}">
        <p14:creationId xmlns:p14="http://schemas.microsoft.com/office/powerpoint/2010/main" val="41189016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360636" y="68980"/>
            <a:ext cx="11831364" cy="1325563"/>
          </a:xfrm>
        </p:spPr>
        <p:txBody>
          <a:bodyPr>
            <a:normAutofit fontScale="90000"/>
          </a:bodyPr>
          <a:lstStyle/>
          <a:p>
            <a:r>
              <a:rPr lang="en-GB" sz="3200" b="1" dirty="0" smtClean="0">
                <a:solidFill>
                  <a:srgbClr val="0070C0"/>
                </a:solidFill>
              </a:rPr>
              <a:t>1. Warm up - draw this out and add the fractions into the correct places, or drag each into the chart. Use the final page of the teaching notes to help if needed.</a:t>
            </a:r>
            <a:endParaRPr lang="en-GB" sz="3200" b="1" dirty="0">
              <a:solidFill>
                <a:srgbClr val="0070C0"/>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1587760171"/>
              </p:ext>
            </p:extLst>
          </p:nvPr>
        </p:nvGraphicFramePr>
        <p:xfrm>
          <a:off x="357694" y="1476388"/>
          <a:ext cx="8540964" cy="5100258"/>
        </p:xfrm>
        <a:graphic>
          <a:graphicData uri="http://schemas.openxmlformats.org/drawingml/2006/table">
            <a:tbl>
              <a:tblPr firstRow="1" bandRow="1">
                <a:tableStyleId>{2D5ABB26-0587-4C30-8999-92F81FD0307C}</a:tableStyleId>
              </a:tblPr>
              <a:tblGrid>
                <a:gridCol w="2720455">
                  <a:extLst>
                    <a:ext uri="{9D8B030D-6E8A-4147-A177-3AD203B41FA5}">
                      <a16:colId xmlns:a16="http://schemas.microsoft.com/office/drawing/2014/main" val="512308920"/>
                    </a:ext>
                  </a:extLst>
                </a:gridCol>
                <a:gridCol w="2971800">
                  <a:extLst>
                    <a:ext uri="{9D8B030D-6E8A-4147-A177-3AD203B41FA5}">
                      <a16:colId xmlns:a16="http://schemas.microsoft.com/office/drawing/2014/main" val="208102213"/>
                    </a:ext>
                  </a:extLst>
                </a:gridCol>
                <a:gridCol w="2848709">
                  <a:extLst>
                    <a:ext uri="{9D8B030D-6E8A-4147-A177-3AD203B41FA5}">
                      <a16:colId xmlns:a16="http://schemas.microsoft.com/office/drawing/2014/main" val="917278135"/>
                    </a:ext>
                  </a:extLst>
                </a:gridCol>
              </a:tblGrid>
              <a:tr h="879950">
                <a:tc>
                  <a:txBody>
                    <a:bodyPr/>
                    <a:lstStyle/>
                    <a:p>
                      <a:pPr algn="ctr"/>
                      <a:r>
                        <a:rPr lang="en-GB" sz="2800" dirty="0" smtClean="0">
                          <a:latin typeface="Berlin Sans FB" panose="020E0602020502020306" pitchFamily="34" charset="0"/>
                        </a:rPr>
                        <a:t>Less</a:t>
                      </a:r>
                      <a:r>
                        <a:rPr lang="en-GB" sz="2800" baseline="0" dirty="0" smtClean="0">
                          <a:latin typeface="Berlin Sans FB" panose="020E0602020502020306" pitchFamily="34" charset="0"/>
                        </a:rPr>
                        <a:t> than one half</a:t>
                      </a:r>
                      <a:endParaRPr lang="en-GB" sz="2800" dirty="0">
                        <a:latin typeface="Berlin Sans FB" panose="020E0602020502020306"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GB" sz="2800" dirty="0" smtClean="0">
                          <a:latin typeface="Berlin Sans FB" panose="020E0602020502020306" pitchFamily="34" charset="0"/>
                        </a:rPr>
                        <a:t>Equal to one half</a:t>
                      </a:r>
                      <a:endParaRPr lang="en-GB" sz="2800" dirty="0">
                        <a:latin typeface="Berlin Sans FB" panose="020E0602020502020306"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GB" sz="2800" dirty="0" smtClean="0">
                          <a:latin typeface="Berlin Sans FB" panose="020E0602020502020306" pitchFamily="34" charset="0"/>
                        </a:rPr>
                        <a:t>Bigger than one half</a:t>
                      </a:r>
                      <a:endParaRPr lang="en-GB" sz="2800" dirty="0">
                        <a:latin typeface="Berlin Sans FB" panose="020E0602020502020306"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4099505"/>
                  </a:ext>
                </a:extLst>
              </a:tr>
              <a:tr h="4155378">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642317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273180278"/>
              </p:ext>
            </p:extLst>
          </p:nvPr>
        </p:nvGraphicFramePr>
        <p:xfrm>
          <a:off x="8996549" y="1550592"/>
          <a:ext cx="770355" cy="1302530"/>
        </p:xfrm>
        <a:graphic>
          <a:graphicData uri="http://schemas.openxmlformats.org/drawingml/2006/table">
            <a:tbl>
              <a:tblPr firstRow="1" bandRow="1">
                <a:tableStyleId>{5C22544A-7EE6-4342-B048-85BDC9FD1C3A}</a:tableStyleId>
              </a:tblPr>
              <a:tblGrid>
                <a:gridCol w="770355">
                  <a:extLst>
                    <a:ext uri="{9D8B030D-6E8A-4147-A177-3AD203B41FA5}">
                      <a16:colId xmlns:a16="http://schemas.microsoft.com/office/drawing/2014/main" val="1299093709"/>
                    </a:ext>
                  </a:extLst>
                </a:gridCol>
              </a:tblGrid>
              <a:tr h="651265">
                <a:tc>
                  <a:txBody>
                    <a:bodyPr/>
                    <a:lstStyle/>
                    <a:p>
                      <a:pPr algn="ctr"/>
                      <a:r>
                        <a:rPr lang="en-GB" sz="3600" b="1" dirty="0" smtClean="0">
                          <a:solidFill>
                            <a:schemeClr val="tx1"/>
                          </a:solidFill>
                        </a:rPr>
                        <a:t>5</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277814"/>
                  </a:ext>
                </a:extLst>
              </a:tr>
              <a:tr h="651265">
                <a:tc>
                  <a:txBody>
                    <a:bodyPr/>
                    <a:lstStyle/>
                    <a:p>
                      <a:pPr algn="ctr"/>
                      <a:r>
                        <a:rPr lang="en-GB" sz="3600" b="1" dirty="0" smtClean="0">
                          <a:solidFill>
                            <a:schemeClr val="tx1"/>
                          </a:solidFill>
                        </a:rPr>
                        <a:t>12</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38405546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769028084"/>
              </p:ext>
            </p:extLst>
          </p:nvPr>
        </p:nvGraphicFramePr>
        <p:xfrm>
          <a:off x="10192877" y="2215662"/>
          <a:ext cx="770355" cy="1302530"/>
        </p:xfrm>
        <a:graphic>
          <a:graphicData uri="http://schemas.openxmlformats.org/drawingml/2006/table">
            <a:tbl>
              <a:tblPr firstRow="1" bandRow="1">
                <a:tableStyleId>{5C22544A-7EE6-4342-B048-85BDC9FD1C3A}</a:tableStyleId>
              </a:tblPr>
              <a:tblGrid>
                <a:gridCol w="770355">
                  <a:extLst>
                    <a:ext uri="{9D8B030D-6E8A-4147-A177-3AD203B41FA5}">
                      <a16:colId xmlns:a16="http://schemas.microsoft.com/office/drawing/2014/main" val="1299093709"/>
                    </a:ext>
                  </a:extLst>
                </a:gridCol>
              </a:tblGrid>
              <a:tr h="651265">
                <a:tc>
                  <a:txBody>
                    <a:bodyPr/>
                    <a:lstStyle/>
                    <a:p>
                      <a:pPr algn="ctr"/>
                      <a:r>
                        <a:rPr lang="en-GB" sz="3600" b="1" dirty="0" smtClean="0">
                          <a:solidFill>
                            <a:schemeClr val="tx1"/>
                          </a:solidFill>
                        </a:rPr>
                        <a:t>9</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277814"/>
                  </a:ext>
                </a:extLst>
              </a:tr>
              <a:tr h="651265">
                <a:tc>
                  <a:txBody>
                    <a:bodyPr/>
                    <a:lstStyle/>
                    <a:p>
                      <a:pPr algn="ctr"/>
                      <a:r>
                        <a:rPr lang="en-GB" sz="3600" b="1" dirty="0" smtClean="0">
                          <a:solidFill>
                            <a:schemeClr val="tx1"/>
                          </a:solidFill>
                        </a:rPr>
                        <a:t>17</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384055466"/>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551476866"/>
              </p:ext>
            </p:extLst>
          </p:nvPr>
        </p:nvGraphicFramePr>
        <p:xfrm>
          <a:off x="10042111" y="4257467"/>
          <a:ext cx="770355" cy="1302530"/>
        </p:xfrm>
        <a:graphic>
          <a:graphicData uri="http://schemas.openxmlformats.org/drawingml/2006/table">
            <a:tbl>
              <a:tblPr firstRow="1" bandRow="1">
                <a:tableStyleId>{5C22544A-7EE6-4342-B048-85BDC9FD1C3A}</a:tableStyleId>
              </a:tblPr>
              <a:tblGrid>
                <a:gridCol w="770355">
                  <a:extLst>
                    <a:ext uri="{9D8B030D-6E8A-4147-A177-3AD203B41FA5}">
                      <a16:colId xmlns:a16="http://schemas.microsoft.com/office/drawing/2014/main" val="1299093709"/>
                    </a:ext>
                  </a:extLst>
                </a:gridCol>
              </a:tblGrid>
              <a:tr h="651265">
                <a:tc>
                  <a:txBody>
                    <a:bodyPr/>
                    <a:lstStyle/>
                    <a:p>
                      <a:pPr algn="ctr"/>
                      <a:r>
                        <a:rPr lang="en-GB" sz="3600" b="1" dirty="0" smtClean="0">
                          <a:solidFill>
                            <a:schemeClr val="tx1"/>
                          </a:solidFill>
                        </a:rPr>
                        <a:t>8</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277814"/>
                  </a:ext>
                </a:extLst>
              </a:tr>
              <a:tr h="651265">
                <a:tc>
                  <a:txBody>
                    <a:bodyPr/>
                    <a:lstStyle/>
                    <a:p>
                      <a:pPr algn="ctr"/>
                      <a:r>
                        <a:rPr lang="en-GB" sz="3600" b="1" dirty="0" smtClean="0">
                          <a:solidFill>
                            <a:schemeClr val="tx1"/>
                          </a:solidFill>
                        </a:rPr>
                        <a:t>17</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384055466"/>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822377068"/>
              </p:ext>
            </p:extLst>
          </p:nvPr>
        </p:nvGraphicFramePr>
        <p:xfrm>
          <a:off x="11282282" y="1307003"/>
          <a:ext cx="770355" cy="1302530"/>
        </p:xfrm>
        <a:graphic>
          <a:graphicData uri="http://schemas.openxmlformats.org/drawingml/2006/table">
            <a:tbl>
              <a:tblPr firstRow="1" bandRow="1">
                <a:tableStyleId>{5C22544A-7EE6-4342-B048-85BDC9FD1C3A}</a:tableStyleId>
              </a:tblPr>
              <a:tblGrid>
                <a:gridCol w="770355">
                  <a:extLst>
                    <a:ext uri="{9D8B030D-6E8A-4147-A177-3AD203B41FA5}">
                      <a16:colId xmlns:a16="http://schemas.microsoft.com/office/drawing/2014/main" val="1299093709"/>
                    </a:ext>
                  </a:extLst>
                </a:gridCol>
              </a:tblGrid>
              <a:tr h="651265">
                <a:tc>
                  <a:txBody>
                    <a:bodyPr/>
                    <a:lstStyle/>
                    <a:p>
                      <a:pPr algn="ctr"/>
                      <a:r>
                        <a:rPr lang="en-GB" sz="3600" b="1" dirty="0" smtClean="0">
                          <a:solidFill>
                            <a:schemeClr val="tx1"/>
                          </a:solidFill>
                        </a:rPr>
                        <a:t>44</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277814"/>
                  </a:ext>
                </a:extLst>
              </a:tr>
              <a:tr h="651265">
                <a:tc>
                  <a:txBody>
                    <a:bodyPr/>
                    <a:lstStyle/>
                    <a:p>
                      <a:pPr algn="ctr"/>
                      <a:r>
                        <a:rPr lang="en-GB" sz="3600" b="1" dirty="0" smtClean="0">
                          <a:solidFill>
                            <a:schemeClr val="tx1"/>
                          </a:solidFill>
                        </a:rPr>
                        <a:t>90</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384055466"/>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4070987776"/>
              </p:ext>
            </p:extLst>
          </p:nvPr>
        </p:nvGraphicFramePr>
        <p:xfrm>
          <a:off x="11238320" y="3486331"/>
          <a:ext cx="770355" cy="1302530"/>
        </p:xfrm>
        <a:graphic>
          <a:graphicData uri="http://schemas.openxmlformats.org/drawingml/2006/table">
            <a:tbl>
              <a:tblPr firstRow="1" bandRow="1">
                <a:tableStyleId>{5C22544A-7EE6-4342-B048-85BDC9FD1C3A}</a:tableStyleId>
              </a:tblPr>
              <a:tblGrid>
                <a:gridCol w="770355">
                  <a:extLst>
                    <a:ext uri="{9D8B030D-6E8A-4147-A177-3AD203B41FA5}">
                      <a16:colId xmlns:a16="http://schemas.microsoft.com/office/drawing/2014/main" val="1299093709"/>
                    </a:ext>
                  </a:extLst>
                </a:gridCol>
              </a:tblGrid>
              <a:tr h="651265">
                <a:tc>
                  <a:txBody>
                    <a:bodyPr/>
                    <a:lstStyle/>
                    <a:p>
                      <a:pPr algn="ctr"/>
                      <a:r>
                        <a:rPr lang="en-GB" sz="3600" b="1" dirty="0" smtClean="0">
                          <a:solidFill>
                            <a:schemeClr val="tx1"/>
                          </a:solidFill>
                        </a:rPr>
                        <a:t>13</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277814"/>
                  </a:ext>
                </a:extLst>
              </a:tr>
              <a:tr h="651265">
                <a:tc>
                  <a:txBody>
                    <a:bodyPr/>
                    <a:lstStyle/>
                    <a:p>
                      <a:pPr algn="ctr"/>
                      <a:r>
                        <a:rPr lang="en-GB" sz="3600" b="1" dirty="0" smtClean="0">
                          <a:solidFill>
                            <a:schemeClr val="tx1"/>
                          </a:solidFill>
                        </a:rPr>
                        <a:t>24</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384055466"/>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492383569"/>
              </p:ext>
            </p:extLst>
          </p:nvPr>
        </p:nvGraphicFramePr>
        <p:xfrm>
          <a:off x="8979051" y="3486331"/>
          <a:ext cx="770355" cy="1302530"/>
        </p:xfrm>
        <a:graphic>
          <a:graphicData uri="http://schemas.openxmlformats.org/drawingml/2006/table">
            <a:tbl>
              <a:tblPr firstRow="1" bandRow="1">
                <a:tableStyleId>{5C22544A-7EE6-4342-B048-85BDC9FD1C3A}</a:tableStyleId>
              </a:tblPr>
              <a:tblGrid>
                <a:gridCol w="770355">
                  <a:extLst>
                    <a:ext uri="{9D8B030D-6E8A-4147-A177-3AD203B41FA5}">
                      <a16:colId xmlns:a16="http://schemas.microsoft.com/office/drawing/2014/main" val="1299093709"/>
                    </a:ext>
                  </a:extLst>
                </a:gridCol>
              </a:tblGrid>
              <a:tr h="651265">
                <a:tc>
                  <a:txBody>
                    <a:bodyPr/>
                    <a:lstStyle/>
                    <a:p>
                      <a:pPr algn="ctr"/>
                      <a:r>
                        <a:rPr lang="en-GB" sz="3600" b="1" dirty="0" smtClean="0">
                          <a:solidFill>
                            <a:schemeClr val="tx1"/>
                          </a:solidFill>
                        </a:rPr>
                        <a:t>35</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277814"/>
                  </a:ext>
                </a:extLst>
              </a:tr>
              <a:tr h="651265">
                <a:tc>
                  <a:txBody>
                    <a:bodyPr/>
                    <a:lstStyle/>
                    <a:p>
                      <a:pPr algn="ctr"/>
                      <a:r>
                        <a:rPr lang="en-GB" sz="3600" b="1" dirty="0" smtClean="0">
                          <a:solidFill>
                            <a:schemeClr val="tx1"/>
                          </a:solidFill>
                        </a:rPr>
                        <a:t>70</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384055466"/>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45276652"/>
              </p:ext>
            </p:extLst>
          </p:nvPr>
        </p:nvGraphicFramePr>
        <p:xfrm>
          <a:off x="9188044" y="5524693"/>
          <a:ext cx="770355" cy="1302530"/>
        </p:xfrm>
        <a:graphic>
          <a:graphicData uri="http://schemas.openxmlformats.org/drawingml/2006/table">
            <a:tbl>
              <a:tblPr firstRow="1" bandRow="1">
                <a:tableStyleId>{5C22544A-7EE6-4342-B048-85BDC9FD1C3A}</a:tableStyleId>
              </a:tblPr>
              <a:tblGrid>
                <a:gridCol w="770355">
                  <a:extLst>
                    <a:ext uri="{9D8B030D-6E8A-4147-A177-3AD203B41FA5}">
                      <a16:colId xmlns:a16="http://schemas.microsoft.com/office/drawing/2014/main" val="1299093709"/>
                    </a:ext>
                  </a:extLst>
                </a:gridCol>
              </a:tblGrid>
              <a:tr h="651265">
                <a:tc>
                  <a:txBody>
                    <a:bodyPr/>
                    <a:lstStyle/>
                    <a:p>
                      <a:pPr algn="ctr"/>
                      <a:r>
                        <a:rPr lang="en-GB" sz="3600" b="1" dirty="0" smtClean="0">
                          <a:solidFill>
                            <a:schemeClr val="tx1"/>
                          </a:solidFill>
                        </a:rPr>
                        <a:t>17</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277814"/>
                  </a:ext>
                </a:extLst>
              </a:tr>
              <a:tr h="651265">
                <a:tc>
                  <a:txBody>
                    <a:bodyPr/>
                    <a:lstStyle/>
                    <a:p>
                      <a:pPr algn="ctr"/>
                      <a:r>
                        <a:rPr lang="en-GB" sz="3600" b="1" dirty="0" smtClean="0">
                          <a:solidFill>
                            <a:schemeClr val="tx1"/>
                          </a:solidFill>
                        </a:rPr>
                        <a:t>34</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384055466"/>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4000225934"/>
              </p:ext>
            </p:extLst>
          </p:nvPr>
        </p:nvGraphicFramePr>
        <p:xfrm>
          <a:off x="11092469" y="5467547"/>
          <a:ext cx="1062055" cy="1302530"/>
        </p:xfrm>
        <a:graphic>
          <a:graphicData uri="http://schemas.openxmlformats.org/drawingml/2006/table">
            <a:tbl>
              <a:tblPr firstRow="1" bandRow="1">
                <a:tableStyleId>{5C22544A-7EE6-4342-B048-85BDC9FD1C3A}</a:tableStyleId>
              </a:tblPr>
              <a:tblGrid>
                <a:gridCol w="1062055">
                  <a:extLst>
                    <a:ext uri="{9D8B030D-6E8A-4147-A177-3AD203B41FA5}">
                      <a16:colId xmlns:a16="http://schemas.microsoft.com/office/drawing/2014/main" val="1299093709"/>
                    </a:ext>
                  </a:extLst>
                </a:gridCol>
              </a:tblGrid>
              <a:tr h="651265">
                <a:tc>
                  <a:txBody>
                    <a:bodyPr/>
                    <a:lstStyle/>
                    <a:p>
                      <a:pPr algn="ctr"/>
                      <a:r>
                        <a:rPr lang="en-GB" sz="3600" b="1" dirty="0" smtClean="0">
                          <a:solidFill>
                            <a:schemeClr val="tx1"/>
                          </a:solidFill>
                        </a:rPr>
                        <a:t>89</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277814"/>
                  </a:ext>
                </a:extLst>
              </a:tr>
              <a:tr h="651265">
                <a:tc>
                  <a:txBody>
                    <a:bodyPr/>
                    <a:lstStyle/>
                    <a:p>
                      <a:pPr algn="ctr"/>
                      <a:r>
                        <a:rPr lang="en-GB" sz="3600" b="1" dirty="0" smtClean="0">
                          <a:solidFill>
                            <a:schemeClr val="tx1"/>
                          </a:solidFill>
                        </a:rPr>
                        <a:t>150</a:t>
                      </a:r>
                      <a:endParaRPr lang="en-GB" sz="3600" b="1"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384055466"/>
                  </a:ext>
                </a:extLst>
              </a:tr>
            </a:tbl>
          </a:graphicData>
        </a:graphic>
      </p:graphicFrame>
    </p:spTree>
    <p:extLst>
      <p:ext uri="{BB962C8B-B14F-4D97-AF65-F5344CB8AC3E}">
        <p14:creationId xmlns:p14="http://schemas.microsoft.com/office/powerpoint/2010/main" val="14068338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345" y="243680"/>
            <a:ext cx="11477593" cy="1165249"/>
          </a:xfrm>
        </p:spPr>
        <p:txBody>
          <a:bodyPr>
            <a:normAutofit fontScale="85000" lnSpcReduction="20000"/>
          </a:bodyPr>
          <a:lstStyle/>
          <a:p>
            <a:pPr marL="0" indent="0">
              <a:buNone/>
            </a:pPr>
            <a:r>
              <a:rPr lang="en-GB" sz="4000" dirty="0">
                <a:solidFill>
                  <a:srgbClr val="0070C0"/>
                </a:solidFill>
              </a:rPr>
              <a:t>2. </a:t>
            </a:r>
            <a:r>
              <a:rPr lang="en-GB" sz="3600" dirty="0">
                <a:solidFill>
                  <a:srgbClr val="0070C0"/>
                </a:solidFill>
              </a:rPr>
              <a:t>Circle the biggest fraction in each pair and then write an explanation to show how you knew which one was biggest. Use the strategies on the previous page to help out.</a:t>
            </a:r>
            <a:endParaRPr lang="en-GB" sz="3600" dirty="0"/>
          </a:p>
        </p:txBody>
      </p:sp>
      <p:pic>
        <p:nvPicPr>
          <p:cNvPr id="4" name="Picture 3"/>
          <p:cNvPicPr>
            <a:picLocks noChangeAspect="1"/>
          </p:cNvPicPr>
          <p:nvPr/>
        </p:nvPicPr>
        <p:blipFill rotWithShape="1">
          <a:blip r:embed="rId2">
            <a:duotone>
              <a:prstClr val="black"/>
              <a:srgbClr val="FF0000">
                <a:tint val="45000"/>
                <a:satMod val="400000"/>
              </a:srgbClr>
            </a:duotone>
            <a:extLst>
              <a:ext uri="{BEBA8EAE-BF5A-486C-A8C5-ECC9F3942E4B}">
                <a14:imgProps xmlns:a14="http://schemas.microsoft.com/office/drawing/2010/main">
                  <a14:imgLayer r:embed="rId3">
                    <a14:imgEffect>
                      <a14:saturation sat="0"/>
                    </a14:imgEffect>
                  </a14:imgLayer>
                </a14:imgProps>
              </a:ext>
            </a:extLst>
          </a:blip>
          <a:srcRect l="4893" t="44424" r="77548" b="27190"/>
          <a:stretch/>
        </p:blipFill>
        <p:spPr>
          <a:xfrm>
            <a:off x="606722" y="5253806"/>
            <a:ext cx="2089305" cy="1170011"/>
          </a:xfrm>
          <a:prstGeom prst="rect">
            <a:avLst/>
          </a:prstGeom>
        </p:spPr>
      </p:pic>
      <p:pic>
        <p:nvPicPr>
          <p:cNvPr id="5" name="Picture 4"/>
          <p:cNvPicPr>
            <a:picLocks noChangeAspect="1"/>
          </p:cNvPicPr>
          <p:nvPr/>
        </p:nvPicPr>
        <p:blipFill rotWithShape="1">
          <a:blip r:embed="rId4">
            <a:duotone>
              <a:prstClr val="black"/>
              <a:schemeClr val="accent4">
                <a:tint val="45000"/>
                <a:satMod val="400000"/>
              </a:schemeClr>
            </a:duotone>
          </a:blip>
          <a:srcRect l="26900" t="59969" r="55541" b="11645"/>
          <a:stretch/>
        </p:blipFill>
        <p:spPr>
          <a:xfrm>
            <a:off x="606722" y="1906533"/>
            <a:ext cx="2089305" cy="1170011"/>
          </a:xfrm>
          <a:prstGeom prst="rect">
            <a:avLst/>
          </a:prstGeom>
        </p:spPr>
      </p:pic>
      <p:pic>
        <p:nvPicPr>
          <p:cNvPr id="6" name="Picture 5"/>
          <p:cNvPicPr>
            <a:picLocks noChangeAspect="1"/>
          </p:cNvPicPr>
          <p:nvPr/>
        </p:nvPicPr>
        <p:blipFill rotWithShape="1">
          <a:blip r:embed="rId4">
            <a:duotone>
              <a:prstClr val="black"/>
              <a:schemeClr val="accent1">
                <a:tint val="45000"/>
                <a:satMod val="400000"/>
              </a:schemeClr>
            </a:duotone>
          </a:blip>
          <a:srcRect l="49376" t="42396" r="33065" b="29218"/>
          <a:stretch/>
        </p:blipFill>
        <p:spPr>
          <a:xfrm>
            <a:off x="606722" y="3586192"/>
            <a:ext cx="2089305" cy="1170011"/>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4063212453"/>
              </p:ext>
            </p:extLst>
          </p:nvPr>
        </p:nvGraphicFramePr>
        <p:xfrm>
          <a:off x="251345" y="1658481"/>
          <a:ext cx="11611792" cy="5007015"/>
        </p:xfrm>
        <a:graphic>
          <a:graphicData uri="http://schemas.openxmlformats.org/drawingml/2006/table">
            <a:tbl>
              <a:tblPr firstRow="1" bandRow="1">
                <a:tableStyleId>{2D5ABB26-0587-4C30-8999-92F81FD0307C}</a:tableStyleId>
              </a:tblPr>
              <a:tblGrid>
                <a:gridCol w="2828739">
                  <a:extLst>
                    <a:ext uri="{9D8B030D-6E8A-4147-A177-3AD203B41FA5}">
                      <a16:colId xmlns:a16="http://schemas.microsoft.com/office/drawing/2014/main" val="512308920"/>
                    </a:ext>
                  </a:extLst>
                </a:gridCol>
                <a:gridCol w="8783053">
                  <a:extLst>
                    <a:ext uri="{9D8B030D-6E8A-4147-A177-3AD203B41FA5}">
                      <a16:colId xmlns:a16="http://schemas.microsoft.com/office/drawing/2014/main" val="208102213"/>
                    </a:ext>
                  </a:extLst>
                </a:gridCol>
              </a:tblGrid>
              <a:tr h="1669005">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4099505"/>
                  </a:ext>
                </a:extLst>
              </a:tr>
              <a:tr h="1669005">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6423174"/>
                  </a:ext>
                </a:extLst>
              </a:tr>
              <a:tr h="1669005">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0936119"/>
                  </a:ext>
                </a:extLst>
              </a:tr>
            </a:tbl>
          </a:graphicData>
        </a:graphic>
      </p:graphicFrame>
    </p:spTree>
    <p:extLst>
      <p:ext uri="{BB962C8B-B14F-4D97-AF65-F5344CB8AC3E}">
        <p14:creationId xmlns:p14="http://schemas.microsoft.com/office/powerpoint/2010/main" val="26164263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63212453"/>
              </p:ext>
            </p:extLst>
          </p:nvPr>
        </p:nvGraphicFramePr>
        <p:xfrm>
          <a:off x="251345" y="1658481"/>
          <a:ext cx="11611792" cy="5007015"/>
        </p:xfrm>
        <a:graphic>
          <a:graphicData uri="http://schemas.openxmlformats.org/drawingml/2006/table">
            <a:tbl>
              <a:tblPr firstRow="1" bandRow="1">
                <a:tableStyleId>{2D5ABB26-0587-4C30-8999-92F81FD0307C}</a:tableStyleId>
              </a:tblPr>
              <a:tblGrid>
                <a:gridCol w="2828739">
                  <a:extLst>
                    <a:ext uri="{9D8B030D-6E8A-4147-A177-3AD203B41FA5}">
                      <a16:colId xmlns:a16="http://schemas.microsoft.com/office/drawing/2014/main" val="512308920"/>
                    </a:ext>
                  </a:extLst>
                </a:gridCol>
                <a:gridCol w="8783053">
                  <a:extLst>
                    <a:ext uri="{9D8B030D-6E8A-4147-A177-3AD203B41FA5}">
                      <a16:colId xmlns:a16="http://schemas.microsoft.com/office/drawing/2014/main" val="208102213"/>
                    </a:ext>
                  </a:extLst>
                </a:gridCol>
              </a:tblGrid>
              <a:tr h="1669005">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4099505"/>
                  </a:ext>
                </a:extLst>
              </a:tr>
              <a:tr h="1669005">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6423174"/>
                  </a:ext>
                </a:extLst>
              </a:tr>
              <a:tr h="1669005">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0936119"/>
                  </a:ext>
                </a:extLst>
              </a:tr>
            </a:tbl>
          </a:graphicData>
        </a:graphic>
      </p:graphicFrame>
      <p:pic>
        <p:nvPicPr>
          <p:cNvPr id="7" name="Picture 6"/>
          <p:cNvPicPr>
            <a:picLocks noChangeAspect="1"/>
          </p:cNvPicPr>
          <p:nvPr/>
        </p:nvPicPr>
        <p:blipFill rotWithShape="1">
          <a:blip r:embed="rId3">
            <a:duotone>
              <a:prstClr val="black"/>
              <a:schemeClr val="accent1">
                <a:tint val="45000"/>
                <a:satMod val="400000"/>
              </a:schemeClr>
            </a:duotone>
          </a:blip>
          <a:srcRect l="1888" t="7859" r="83267" b="38904"/>
          <a:stretch/>
        </p:blipFill>
        <p:spPr>
          <a:xfrm>
            <a:off x="717880" y="5164972"/>
            <a:ext cx="1986887" cy="1336011"/>
          </a:xfrm>
          <a:prstGeom prst="rect">
            <a:avLst/>
          </a:prstGeom>
        </p:spPr>
      </p:pic>
      <p:pic>
        <p:nvPicPr>
          <p:cNvPr id="8" name="Picture 7"/>
          <p:cNvPicPr>
            <a:picLocks noChangeAspect="1"/>
          </p:cNvPicPr>
          <p:nvPr/>
        </p:nvPicPr>
        <p:blipFill rotWithShape="1">
          <a:blip r:embed="rId3">
            <a:duotone>
              <a:prstClr val="black"/>
              <a:schemeClr val="accent2">
                <a:tint val="45000"/>
                <a:satMod val="400000"/>
              </a:schemeClr>
            </a:duotone>
          </a:blip>
          <a:srcRect l="26666" t="38314" r="58489" b="8449"/>
          <a:stretch/>
        </p:blipFill>
        <p:spPr>
          <a:xfrm>
            <a:off x="717881" y="3498129"/>
            <a:ext cx="1986887" cy="1336011"/>
          </a:xfrm>
          <a:prstGeom prst="rect">
            <a:avLst/>
          </a:prstGeom>
        </p:spPr>
      </p:pic>
      <p:pic>
        <p:nvPicPr>
          <p:cNvPr id="9" name="Picture 8"/>
          <p:cNvPicPr>
            <a:picLocks noChangeAspect="1"/>
          </p:cNvPicPr>
          <p:nvPr/>
        </p:nvPicPr>
        <p:blipFill rotWithShape="1">
          <a:blip r:embed="rId3">
            <a:duotone>
              <a:prstClr val="black"/>
              <a:schemeClr val="accent4">
                <a:tint val="45000"/>
                <a:satMod val="400000"/>
              </a:schemeClr>
            </a:duotone>
          </a:blip>
          <a:srcRect l="52383" t="3626" r="32772" b="43137"/>
          <a:stretch/>
        </p:blipFill>
        <p:spPr>
          <a:xfrm>
            <a:off x="717880" y="1834301"/>
            <a:ext cx="1986887" cy="1336011"/>
          </a:xfrm>
          <a:prstGeom prst="rect">
            <a:avLst/>
          </a:prstGeom>
        </p:spPr>
      </p:pic>
      <p:sp>
        <p:nvSpPr>
          <p:cNvPr id="10" name="Content Placeholder 2"/>
          <p:cNvSpPr txBox="1">
            <a:spLocks/>
          </p:cNvSpPr>
          <p:nvPr/>
        </p:nvSpPr>
        <p:spPr>
          <a:xfrm>
            <a:off x="251346" y="254907"/>
            <a:ext cx="11611792" cy="1248562"/>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4000" dirty="0" smtClean="0">
                <a:solidFill>
                  <a:srgbClr val="0070C0"/>
                </a:solidFill>
              </a:rPr>
              <a:t>3. </a:t>
            </a:r>
            <a:r>
              <a:rPr lang="en-GB" sz="4000" dirty="0">
                <a:solidFill>
                  <a:srgbClr val="0070C0"/>
                </a:solidFill>
              </a:rPr>
              <a:t>Circle the biggest fraction in each pair and then write an explanation to show how you knew which one was biggest. Use the strategies on the previous page to help out.</a:t>
            </a:r>
            <a:endParaRPr lang="en-GB" sz="4000" dirty="0"/>
          </a:p>
        </p:txBody>
      </p:sp>
    </p:spTree>
    <p:extLst>
      <p:ext uri="{BB962C8B-B14F-4D97-AF65-F5344CB8AC3E}">
        <p14:creationId xmlns:p14="http://schemas.microsoft.com/office/powerpoint/2010/main" val="10060441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127738" y="889152"/>
            <a:ext cx="10064262" cy="3724096"/>
          </a:xfrm>
          <a:prstGeom prst="rect">
            <a:avLst/>
          </a:prstGeom>
        </p:spPr>
        <p:txBody>
          <a:bodyPr wrap="square">
            <a:spAutoFit/>
          </a:bodyPr>
          <a:lstStyle/>
          <a:p>
            <a:r>
              <a:rPr lang="en-GB" sz="3200" kern="1400" dirty="0">
                <a:solidFill>
                  <a:srgbClr val="000000"/>
                </a:solidFill>
                <a:latin typeface="Jokerman" panose="04090605060D06020702" pitchFamily="82" charset="0"/>
              </a:rPr>
              <a:t>I mixed up some lemonade in two glasses</a:t>
            </a:r>
            <a:r>
              <a:rPr lang="en-GB" sz="3200" kern="1400" dirty="0" smtClean="0">
                <a:solidFill>
                  <a:srgbClr val="000000"/>
                </a:solidFill>
                <a:latin typeface="Jokerman" panose="04090605060D06020702" pitchFamily="82" charset="0"/>
              </a:rPr>
              <a:t>.</a:t>
            </a:r>
          </a:p>
          <a:p>
            <a:r>
              <a:rPr lang="en-GB" sz="3200" kern="1400" dirty="0">
                <a:solidFill>
                  <a:srgbClr val="000000"/>
                </a:solidFill>
                <a:latin typeface="Jokerman" panose="04090605060D06020702" pitchFamily="82" charset="0"/>
              </a:rPr>
              <a:t/>
            </a:r>
            <a:br>
              <a:rPr lang="en-GB" sz="3200" kern="1400" dirty="0">
                <a:solidFill>
                  <a:srgbClr val="000000"/>
                </a:solidFill>
                <a:latin typeface="Jokerman" panose="04090605060D06020702" pitchFamily="82" charset="0"/>
              </a:rPr>
            </a:br>
            <a:r>
              <a:rPr lang="en-GB" sz="3200" kern="1400" dirty="0">
                <a:solidFill>
                  <a:srgbClr val="000000"/>
                </a:solidFill>
                <a:latin typeface="Jokerman" panose="04090605060D06020702" pitchFamily="82" charset="0"/>
              </a:rPr>
              <a:t>The </a:t>
            </a:r>
            <a:r>
              <a:rPr lang="en-GB" sz="3200" b="1" kern="1400" dirty="0">
                <a:solidFill>
                  <a:srgbClr val="000000"/>
                </a:solidFill>
                <a:latin typeface="Jokerman" panose="04090605060D06020702" pitchFamily="82" charset="0"/>
              </a:rPr>
              <a:t>first </a:t>
            </a:r>
            <a:r>
              <a:rPr lang="en-GB" sz="3200" kern="1400" dirty="0">
                <a:solidFill>
                  <a:srgbClr val="000000"/>
                </a:solidFill>
                <a:latin typeface="Jokerman" panose="04090605060D06020702" pitchFamily="82" charset="0"/>
              </a:rPr>
              <a:t>glass had </a:t>
            </a:r>
            <a:r>
              <a:rPr lang="en-GB" sz="4000" kern="1400" dirty="0">
                <a:solidFill>
                  <a:srgbClr val="000000"/>
                </a:solidFill>
                <a:latin typeface="Jokerman" panose="04090605060D06020702" pitchFamily="82" charset="0"/>
              </a:rPr>
              <a:t>200</a:t>
            </a:r>
            <a:r>
              <a:rPr lang="en-GB" sz="3200" kern="1400" dirty="0">
                <a:solidFill>
                  <a:srgbClr val="000000"/>
                </a:solidFill>
                <a:latin typeface="Jokerman" panose="04090605060D06020702" pitchFamily="82" charset="0"/>
              </a:rPr>
              <a:t>ml of lemon juice and </a:t>
            </a:r>
            <a:r>
              <a:rPr lang="en-GB" sz="4000" kern="1400" dirty="0">
                <a:solidFill>
                  <a:srgbClr val="000000"/>
                </a:solidFill>
                <a:latin typeface="Jokerman" panose="04090605060D06020702" pitchFamily="82" charset="0"/>
              </a:rPr>
              <a:t>300</a:t>
            </a:r>
            <a:r>
              <a:rPr lang="en-GB" sz="3200" kern="1400" dirty="0">
                <a:solidFill>
                  <a:srgbClr val="000000"/>
                </a:solidFill>
                <a:latin typeface="Jokerman" panose="04090605060D06020702" pitchFamily="82" charset="0"/>
              </a:rPr>
              <a:t>ml of water.</a:t>
            </a:r>
            <a:br>
              <a:rPr lang="en-GB" sz="3200" kern="1400" dirty="0">
                <a:solidFill>
                  <a:srgbClr val="000000"/>
                </a:solidFill>
                <a:latin typeface="Jokerman" panose="04090605060D06020702" pitchFamily="82" charset="0"/>
              </a:rPr>
            </a:br>
            <a:r>
              <a:rPr lang="en-GB" sz="3200" kern="1400" dirty="0">
                <a:solidFill>
                  <a:srgbClr val="000000"/>
                </a:solidFill>
                <a:latin typeface="Jokerman" panose="04090605060D06020702" pitchFamily="82" charset="0"/>
              </a:rPr>
              <a:t>The </a:t>
            </a:r>
            <a:r>
              <a:rPr lang="en-GB" sz="3200" b="1" kern="1400" dirty="0">
                <a:solidFill>
                  <a:srgbClr val="000000"/>
                </a:solidFill>
                <a:latin typeface="Jokerman" panose="04090605060D06020702" pitchFamily="82" charset="0"/>
              </a:rPr>
              <a:t>second </a:t>
            </a:r>
            <a:r>
              <a:rPr lang="en-GB" sz="3200" kern="1400" dirty="0">
                <a:solidFill>
                  <a:srgbClr val="000000"/>
                </a:solidFill>
                <a:latin typeface="Jokerman" panose="04090605060D06020702" pitchFamily="82" charset="0"/>
              </a:rPr>
              <a:t>glass had </a:t>
            </a:r>
            <a:r>
              <a:rPr lang="en-GB" sz="4000" kern="1400" dirty="0">
                <a:solidFill>
                  <a:srgbClr val="000000"/>
                </a:solidFill>
                <a:latin typeface="Jokerman" panose="04090605060D06020702" pitchFamily="82" charset="0"/>
              </a:rPr>
              <a:t>100</a:t>
            </a:r>
            <a:r>
              <a:rPr lang="en-GB" sz="3200" kern="1400" dirty="0">
                <a:solidFill>
                  <a:srgbClr val="000000"/>
                </a:solidFill>
                <a:latin typeface="Jokerman" panose="04090605060D06020702" pitchFamily="82" charset="0"/>
              </a:rPr>
              <a:t>ml of lemon juice and </a:t>
            </a:r>
            <a:r>
              <a:rPr lang="en-GB" sz="4000" kern="1400" dirty="0">
                <a:solidFill>
                  <a:srgbClr val="000000"/>
                </a:solidFill>
                <a:latin typeface="Jokerman" panose="04090605060D06020702" pitchFamily="82" charset="0"/>
              </a:rPr>
              <a:t>200</a:t>
            </a:r>
            <a:r>
              <a:rPr lang="en-GB" sz="3200" kern="1400" dirty="0">
                <a:solidFill>
                  <a:srgbClr val="000000"/>
                </a:solidFill>
                <a:latin typeface="Jokerman" panose="04090605060D06020702" pitchFamily="82" charset="0"/>
              </a:rPr>
              <a:t>ml of water. </a:t>
            </a:r>
            <a:endParaRPr lang="en-GB" sz="2000" kern="1400" dirty="0">
              <a:solidFill>
                <a:srgbClr val="000000"/>
              </a:solidFill>
              <a:latin typeface="Jokerman" panose="04090605060D06020702" pitchFamily="82" charset="0"/>
            </a:endParaRPr>
          </a:p>
          <a:p>
            <a:r>
              <a:rPr lang="en-GB" sz="1200" kern="1400" dirty="0">
                <a:solidFill>
                  <a:srgbClr val="000000"/>
                </a:solidFill>
                <a:latin typeface="Times New Roman" panose="02020603050405020304" pitchFamily="18" charset="0"/>
              </a:rPr>
              <a:t> </a:t>
            </a:r>
            <a:endParaRPr lang="en-GB" sz="1200" kern="1400" dirty="0">
              <a:ln>
                <a:noFill/>
              </a:ln>
              <a:solidFill>
                <a:srgbClr val="000000"/>
              </a:solidFill>
              <a:effectLst/>
              <a:latin typeface="Times New Roman" panose="02020603050405020304" pitchFamily="18" charset="0"/>
            </a:endParaRPr>
          </a:p>
        </p:txBody>
      </p:sp>
      <p:pic>
        <p:nvPicPr>
          <p:cNvPr id="3074" name="Picture 2" descr="thCAJR4PK7"/>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345" y="1466729"/>
            <a:ext cx="2423153" cy="25689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1" name="Rectangle 10"/>
          <p:cNvSpPr/>
          <p:nvPr/>
        </p:nvSpPr>
        <p:spPr>
          <a:xfrm>
            <a:off x="339270" y="4258430"/>
            <a:ext cx="11687161" cy="1123384"/>
          </a:xfrm>
          <a:prstGeom prst="rect">
            <a:avLst/>
          </a:prstGeom>
        </p:spPr>
        <p:txBody>
          <a:bodyPr wrap="square">
            <a:spAutoFit/>
          </a:bodyPr>
          <a:lstStyle/>
          <a:p>
            <a:r>
              <a:rPr lang="en-GB" sz="1100" b="1" kern="1400" dirty="0">
                <a:solidFill>
                  <a:srgbClr val="000000"/>
                </a:solidFill>
                <a:latin typeface="Boyz R Gross NF"/>
              </a:rPr>
              <a:t> </a:t>
            </a:r>
            <a:endParaRPr lang="en-GB" sz="1400" kern="1400" dirty="0">
              <a:solidFill>
                <a:srgbClr val="000000"/>
              </a:solidFill>
              <a:latin typeface="Times New Roman" panose="02020603050405020304" pitchFamily="18" charset="0"/>
            </a:endParaRPr>
          </a:p>
          <a:p>
            <a:r>
              <a:rPr lang="en-GB" sz="2800" b="1" kern="1400" dirty="0">
                <a:solidFill>
                  <a:srgbClr val="800080"/>
                </a:solidFill>
                <a:latin typeface="Boyz R Gross NF"/>
              </a:rPr>
              <a:t>Which mixture has the stronger tasting lemonade</a:t>
            </a:r>
            <a:r>
              <a:rPr lang="en-GB" sz="2800" b="1" kern="1400" dirty="0" smtClean="0">
                <a:solidFill>
                  <a:srgbClr val="800080"/>
                </a:solidFill>
                <a:latin typeface="Boyz R Gross NF"/>
              </a:rPr>
              <a:t>? How </a:t>
            </a:r>
            <a:r>
              <a:rPr lang="en-GB" sz="2800" b="1" kern="1400" dirty="0">
                <a:solidFill>
                  <a:srgbClr val="800080"/>
                </a:solidFill>
                <a:latin typeface="Boyz R Gross NF"/>
              </a:rPr>
              <a:t>do you know? Can you prove it with fractions?</a:t>
            </a:r>
            <a:endParaRPr lang="en-GB" sz="1400" kern="1400" dirty="0">
              <a:solidFill>
                <a:srgbClr val="000000"/>
              </a:solidFill>
              <a:latin typeface="Times New Roman" panose="02020603050405020304" pitchFamily="18" charset="0"/>
            </a:endParaRPr>
          </a:p>
        </p:txBody>
      </p:sp>
      <p:sp>
        <p:nvSpPr>
          <p:cNvPr id="13" name="Content Placeholder 2"/>
          <p:cNvSpPr>
            <a:spLocks noGrp="1"/>
          </p:cNvSpPr>
          <p:nvPr>
            <p:ph idx="1"/>
          </p:nvPr>
        </p:nvSpPr>
        <p:spPr>
          <a:xfrm>
            <a:off x="251345" y="138171"/>
            <a:ext cx="11940655" cy="847009"/>
          </a:xfrm>
        </p:spPr>
        <p:txBody>
          <a:bodyPr>
            <a:normAutofit/>
          </a:bodyPr>
          <a:lstStyle/>
          <a:p>
            <a:pPr marL="0" indent="0">
              <a:buNone/>
            </a:pPr>
            <a:r>
              <a:rPr lang="en-GB" sz="3600" dirty="0" smtClean="0">
                <a:solidFill>
                  <a:srgbClr val="0070C0"/>
                </a:solidFill>
              </a:rPr>
              <a:t>Extra challenge if needed. Read very carefully. </a:t>
            </a:r>
            <a:endParaRPr lang="en-GB" sz="3400" dirty="0"/>
          </a:p>
        </p:txBody>
      </p:sp>
    </p:spTree>
    <p:extLst>
      <p:ext uri="{BB962C8B-B14F-4D97-AF65-F5344CB8AC3E}">
        <p14:creationId xmlns:p14="http://schemas.microsoft.com/office/powerpoint/2010/main" val="1711995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693</TotalTime>
  <Words>228</Words>
  <Application>Microsoft Office PowerPoint</Application>
  <PresentationFormat>Widescreen</PresentationFormat>
  <Paragraphs>38</Paragraphs>
  <Slides>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Berlin Sans FB</vt:lpstr>
      <vt:lpstr>Boyz R Gross NF</vt:lpstr>
      <vt:lpstr>Calibri</vt:lpstr>
      <vt:lpstr>Calibri Light</vt:lpstr>
      <vt:lpstr>Jokerman</vt:lpstr>
      <vt:lpstr>Times New Roman</vt:lpstr>
      <vt:lpstr>Office Theme</vt:lpstr>
      <vt:lpstr>PowerPoint Presentation</vt:lpstr>
      <vt:lpstr>PowerPoint Presentation</vt:lpstr>
      <vt:lpstr>1. Warm up - draw this out and add the fractions into the correct places, or drag each into the chart. Use the final page of the teaching notes to help if needed.</vt:lpstr>
      <vt:lpstr>PowerPoint Presentation</vt:lpstr>
      <vt:lpstr>PowerPoint Presentation</vt:lpstr>
      <vt:lpstr>PowerPoint Presentation</vt:lpstr>
    </vt:vector>
  </TitlesOfParts>
  <Company>Berkswich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Joint</dc:creator>
  <cp:lastModifiedBy>Rachel Joint</cp:lastModifiedBy>
  <cp:revision>48</cp:revision>
  <cp:lastPrinted>2020-11-22T18:03:55Z</cp:lastPrinted>
  <dcterms:created xsi:type="dcterms:W3CDTF">2020-11-21T16:39:32Z</dcterms:created>
  <dcterms:modified xsi:type="dcterms:W3CDTF">2020-11-23T07:28:53Z</dcterms:modified>
</cp:coreProperties>
</file>