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43"/>
  </p:notesMasterIdLst>
  <p:sldIdLst>
    <p:sldId id="256" r:id="rId9"/>
    <p:sldId id="447" r:id="rId10"/>
    <p:sldId id="468" r:id="rId11"/>
    <p:sldId id="457" r:id="rId12"/>
    <p:sldId id="455" r:id="rId13"/>
    <p:sldId id="448" r:id="rId14"/>
    <p:sldId id="420" r:id="rId15"/>
    <p:sldId id="421" r:id="rId16"/>
    <p:sldId id="419" r:id="rId17"/>
    <p:sldId id="462" r:id="rId18"/>
    <p:sldId id="341" r:id="rId19"/>
    <p:sldId id="464" r:id="rId20"/>
    <p:sldId id="465" r:id="rId21"/>
    <p:sldId id="466" r:id="rId22"/>
    <p:sldId id="390" r:id="rId23"/>
    <p:sldId id="463" r:id="rId24"/>
    <p:sldId id="422" r:id="rId25"/>
    <p:sldId id="470" r:id="rId26"/>
    <p:sldId id="459" r:id="rId27"/>
    <p:sldId id="339" r:id="rId28"/>
    <p:sldId id="337" r:id="rId29"/>
    <p:sldId id="433" r:id="rId30"/>
    <p:sldId id="434" r:id="rId31"/>
    <p:sldId id="413" r:id="rId32"/>
    <p:sldId id="380" r:id="rId33"/>
    <p:sldId id="442" r:id="rId34"/>
    <p:sldId id="460" r:id="rId35"/>
    <p:sldId id="440" r:id="rId36"/>
    <p:sldId id="461" r:id="rId37"/>
    <p:sldId id="432" r:id="rId38"/>
    <p:sldId id="429" r:id="rId39"/>
    <p:sldId id="310" r:id="rId40"/>
    <p:sldId id="469" r:id="rId41"/>
    <p:sldId id="467" r:id="rId42"/>
  </p:sldIdLst>
  <p:sldSz cx="12192000" cy="6858000"/>
  <p:notesSz cx="6797675" cy="9926638"/>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0" autoAdjust="0"/>
    <p:restoredTop sz="76371" autoAdjust="0"/>
  </p:normalViewPr>
  <p:slideViewPr>
    <p:cSldViewPr>
      <p:cViewPr varScale="1">
        <p:scale>
          <a:sx n="55" d="100"/>
          <a:sy n="55" d="100"/>
        </p:scale>
        <p:origin x="168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viewProps" Target="viewProps.xml"/><Relationship Id="rId20" Type="http://schemas.openxmlformats.org/officeDocument/2006/relationships/slide" Target="slides/slide12.xml"/><Relationship Id="rId41"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90488" y="744538"/>
            <a:ext cx="6616700" cy="3722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06357" y="4715153"/>
            <a:ext cx="4984962" cy="4466987"/>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90488" y="744538"/>
            <a:ext cx="6616700" cy="3722687"/>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222066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Some children learn to blend really quickly, and others take a little longer. If your child is finding it difficult, ask your child’s teacher for ways to help at home – playing blending games at home is so helpful!</a:t>
            </a:r>
          </a:p>
          <a:p>
            <a:br>
              <a:rPr lang="en-US" dirty="0"/>
            </a:br>
            <a:r>
              <a:rPr lang="en-US" dirty="0"/>
              <a:t>Show parents this video from the website: https://www.littlewandlelettersandsounds.org.uk/resources/for-parents/</a:t>
            </a:r>
          </a:p>
          <a:p>
            <a:endParaRPr lang="en-US" dirty="0"/>
          </a:p>
        </p:txBody>
      </p:sp>
    </p:spTree>
    <p:extLst>
      <p:ext uri="{BB962C8B-B14F-4D97-AF65-F5344CB8AC3E}">
        <p14:creationId xmlns:p14="http://schemas.microsoft.com/office/powerpoint/2010/main" val="3531044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Explain what each word means – use our glossary to help: https://</a:t>
            </a:r>
            <a:r>
              <a:rPr lang="en-US" dirty="0" err="1"/>
              <a:t>www.littlewandlelettersandsounds.org.uk</a:t>
            </a:r>
            <a:r>
              <a:rPr lang="en-US" dirty="0"/>
              <a:t>/resources/my-letters-and-sounds/getting-started/</a:t>
            </a:r>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We usually teach four new sounds a week and have a review lesson on a Friday. You will get a list of the sounds that we are learning to have at home. This will help you with formation and pronunciation.  </a:t>
            </a:r>
          </a:p>
        </p:txBody>
      </p:sp>
    </p:spTree>
    <p:extLst>
      <p:ext uri="{BB962C8B-B14F-4D97-AF65-F5344CB8AC3E}">
        <p14:creationId xmlns:p14="http://schemas.microsoft.com/office/powerpoint/2010/main" val="248116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9645393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There are specific resources for the Little </a:t>
            </a:r>
            <a:r>
              <a:rPr lang="en-US" i="1" dirty="0" err="1"/>
              <a:t>Wandle</a:t>
            </a:r>
            <a:r>
              <a:rPr lang="en-US" i="1" dirty="0"/>
              <a:t> </a:t>
            </a:r>
            <a:r>
              <a:rPr lang="en-US" i="1" dirty="0" err="1"/>
              <a:t>Programme</a:t>
            </a:r>
            <a:r>
              <a:rPr lang="en-US" i="1" dirty="0"/>
              <a:t> which the children will be very familiar with. Each sound that we teach to begin with has either a mnemonic (like the astronaut that you can see here) or a phrase like boing-boing for ‘oi’. This helps the children </a:t>
            </a:r>
            <a:r>
              <a:rPr lang="en-US" i="1" dirty="0" err="1"/>
              <a:t>recognise</a:t>
            </a:r>
            <a:r>
              <a:rPr lang="en-US" i="1" dirty="0"/>
              <a:t> and remember the graphemes. Every time we teach a new sound, we also read words during the phonics lesson that contain that new sound so that the children </a:t>
            </a:r>
            <a:r>
              <a:rPr lang="en-US" i="1" dirty="0" err="1"/>
              <a:t>practise</a:t>
            </a:r>
            <a:r>
              <a:rPr lang="en-US" i="1" dirty="0"/>
              <a:t> what they have learned. We then go on to reading a sentence containing some of those words. We have displays in the classroom and on the tables to support the children throughout the day. </a:t>
            </a:r>
          </a:p>
        </p:txBody>
      </p:sp>
    </p:spTree>
    <p:extLst>
      <p:ext uri="{BB962C8B-B14F-4D97-AF65-F5344CB8AC3E}">
        <p14:creationId xmlns:p14="http://schemas.microsoft.com/office/powerpoint/2010/main" val="38969497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This is an example of what the children learn in Year 1.</a:t>
            </a:r>
          </a:p>
          <a:p>
            <a:endParaRPr lang="en-US" i="1" dirty="0"/>
          </a:p>
          <a:p>
            <a:r>
              <a:rPr lang="en-US" i="1" dirty="0"/>
              <a:t>Children learn that there are graphemes that can have different sounds and sounds that can be made with different letters. </a:t>
            </a:r>
          </a:p>
          <a:p>
            <a:endParaRPr lang="en-US" dirty="0"/>
          </a:p>
          <a:p>
            <a:r>
              <a:rPr lang="en-US" dirty="0"/>
              <a:t>Use the backs and fronts of Phase 5 cards to show ‘</a:t>
            </a:r>
            <a:r>
              <a:rPr lang="en-US" dirty="0" err="1"/>
              <a:t>ea</a:t>
            </a:r>
            <a:r>
              <a:rPr lang="en-US" dirty="0"/>
              <a:t>’ and ‘ow’.</a:t>
            </a:r>
          </a:p>
          <a:p>
            <a:endParaRPr lang="en-US" dirty="0"/>
          </a:p>
        </p:txBody>
      </p:sp>
    </p:spTree>
    <p:extLst>
      <p:ext uri="{BB962C8B-B14F-4D97-AF65-F5344CB8AC3E}">
        <p14:creationId xmlns:p14="http://schemas.microsoft.com/office/powerpoint/2010/main" val="3328170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32561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Have a look at this video on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84161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Model the process on a flipchart for the parents to see.</a:t>
            </a:r>
          </a:p>
        </p:txBody>
      </p:sp>
    </p:spTree>
    <p:extLst>
      <p:ext uri="{BB962C8B-B14F-4D97-AF65-F5344CB8AC3E}">
        <p14:creationId xmlns:p14="http://schemas.microsoft.com/office/powerpoint/2010/main" val="4022871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8333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339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65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10/1/2024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littlewandlelettersandsounds.org.uk/resources/for-parents/"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hyperlink" Target="https://youtu.be/-ZtjFIvA_fs" TargetMode="External"/><Relationship Id="rId7" Type="http://schemas.openxmlformats.org/officeDocument/2006/relationships/hyperlink" Target="https://youtu.be/DvOuc7cWXxc"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hyperlink" Target="https://youtu.be/qDu3JAjf-U0" TargetMode="Externa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1.tiff"/><Relationship Id="rId4" Type="http://schemas.openxmlformats.org/officeDocument/2006/relationships/image" Target="../media/image30.tiff"/></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5.tiff"/><Relationship Id="rId5" Type="http://schemas.openxmlformats.org/officeDocument/2006/relationships/image" Target="../media/image34.tiff"/><Relationship Id="rId4" Type="http://schemas.openxmlformats.org/officeDocument/2006/relationships/image" Target="../media/image33.tiff"/></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8.tiff"/><Relationship Id="rId7" Type="http://schemas.openxmlformats.org/officeDocument/2006/relationships/image" Target="../media/image42.emf"/><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41.emf"/><Relationship Id="rId5" Type="http://schemas.openxmlformats.org/officeDocument/2006/relationships/image" Target="../media/image40.png"/><Relationship Id="rId4" Type="http://schemas.openxmlformats.org/officeDocument/2006/relationships/image" Target="../media/image39.jpeg"/></Relationships>
</file>

<file path=ppt/slides/_rels/slide30.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0.tiff"/></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8499479"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Phonics and early reading</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pic>
        <p:nvPicPr>
          <p:cNvPr id="3" name="Picture 2">
            <a:extLst>
              <a:ext uri="{FF2B5EF4-FFF2-40B4-BE49-F238E27FC236}">
                <a16:creationId xmlns:a16="http://schemas.microsoft.com/office/drawing/2014/main" id="{38B8588E-AAD8-4892-ABC1-0EDA196059F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716768" y="476672"/>
            <a:ext cx="2163639" cy="251008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01F6F701-EC5D-42E1-855C-47737D406912}"/>
              </a:ext>
            </a:extLst>
          </p:cNvPr>
          <p:cNvSpPr txBox="1">
            <a:spLocks/>
          </p:cNvSpPr>
          <p:nvPr/>
        </p:nvSpPr>
        <p:spPr>
          <a:xfrm>
            <a:off x="6091699" y="0"/>
            <a:ext cx="3901621" cy="1590260"/>
          </a:xfrm>
          <a:prstGeom prst="rect">
            <a:avLst/>
          </a:prstGeom>
        </p:spPr>
        <p:txBody>
          <a:bodyPr>
            <a:normAutofit/>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pPr algn="ctr"/>
            <a:r>
              <a:rPr lang="en-GB" dirty="0"/>
              <a:t>Why is reading important?</a:t>
            </a:r>
          </a:p>
        </p:txBody>
      </p:sp>
      <p:pic>
        <p:nvPicPr>
          <p:cNvPr id="3" name="Graphic 2">
            <a:extLst>
              <a:ext uri="{FF2B5EF4-FFF2-40B4-BE49-F238E27FC236}">
                <a16:creationId xmlns:a16="http://schemas.microsoft.com/office/drawing/2014/main" id="{BD7DF776-DB30-4F3B-988F-FB039BA5B768}"/>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541226" y="178634"/>
            <a:ext cx="4629340" cy="5076151"/>
          </a:xfrm>
          <a:prstGeom prst="rect">
            <a:avLst/>
          </a:prstGeom>
        </p:spPr>
      </p:pic>
      <p:sp>
        <p:nvSpPr>
          <p:cNvPr id="4" name="TextBox 3">
            <a:extLst>
              <a:ext uri="{FF2B5EF4-FFF2-40B4-BE49-F238E27FC236}">
                <a16:creationId xmlns:a16="http://schemas.microsoft.com/office/drawing/2014/main" id="{85C2C12F-983A-4483-8D1D-426EEA053854}"/>
              </a:ext>
            </a:extLst>
          </p:cNvPr>
          <p:cNvSpPr txBox="1"/>
          <p:nvPr/>
        </p:nvSpPr>
        <p:spPr>
          <a:xfrm>
            <a:off x="6091699" y="1412776"/>
            <a:ext cx="5178326" cy="5262979"/>
          </a:xfrm>
          <a:prstGeom prst="rect">
            <a:avLst/>
          </a:prstGeom>
          <a:noFill/>
        </p:spPr>
        <p:txBody>
          <a:bodyPr wrap="square">
            <a:spAutoFit/>
          </a:bodyPr>
          <a:lstStyle/>
          <a:p>
            <a:r>
              <a:rPr lang="en-GB" sz="2800" b="1" dirty="0"/>
              <a:t>‘Reading is fundamental to education. Proficiency in reading, writing and spoken language is vital for pupils’ success. Pupils who find it difficult to learn to read are likely to struggle across the curriculum, since English is both a subject in its own right and the medium for teaching.’ </a:t>
            </a:r>
          </a:p>
          <a:p>
            <a:endParaRPr lang="en-GB" sz="2800" b="1" i="1" dirty="0"/>
          </a:p>
          <a:p>
            <a:r>
              <a:rPr lang="en-GB" sz="2800" b="1" i="1" dirty="0"/>
              <a:t>The Reading Framework, July 2023</a:t>
            </a:r>
            <a:endParaRPr lang="en-GB" sz="2800" b="1" dirty="0"/>
          </a:p>
        </p:txBody>
      </p:sp>
      <p:sp>
        <p:nvSpPr>
          <p:cNvPr id="5" name="TextBox 4">
            <a:extLst>
              <a:ext uri="{FF2B5EF4-FFF2-40B4-BE49-F238E27FC236}">
                <a16:creationId xmlns:a16="http://schemas.microsoft.com/office/drawing/2014/main" id="{097190A5-7F28-4A5D-8A4C-4EC748928561}"/>
              </a:ext>
            </a:extLst>
          </p:cNvPr>
          <p:cNvSpPr txBox="1"/>
          <p:nvPr/>
        </p:nvSpPr>
        <p:spPr>
          <a:xfrm>
            <a:off x="278449" y="5433419"/>
            <a:ext cx="5428172" cy="830997"/>
          </a:xfrm>
          <a:prstGeom prst="rect">
            <a:avLst/>
          </a:prstGeom>
          <a:noFill/>
        </p:spPr>
        <p:txBody>
          <a:bodyPr wrap="square">
            <a:spAutoFit/>
          </a:bodyPr>
          <a:lstStyle/>
          <a:p>
            <a:r>
              <a:rPr lang="en-GB" sz="2400" b="1" i="0" dirty="0">
                <a:solidFill>
                  <a:srgbClr val="1F1F1F"/>
                </a:solidFill>
                <a:effectLst/>
                <a:latin typeface="+mj-lt"/>
              </a:rPr>
              <a:t>‘A good early education, particularly in reading, sets the foundation for later success.’ </a:t>
            </a:r>
            <a:r>
              <a:rPr lang="en-GB" sz="2400" b="1" i="1" dirty="0">
                <a:solidFill>
                  <a:srgbClr val="1F1F1F"/>
                </a:solidFill>
                <a:effectLst/>
                <a:latin typeface="+mj-lt"/>
              </a:rPr>
              <a:t>Ofsted strategy 2022-27 </a:t>
            </a:r>
            <a:endParaRPr lang="en-GB" sz="2400" b="1" i="1" dirty="0">
              <a:latin typeface="+mj-lt"/>
            </a:endParaRPr>
          </a:p>
        </p:txBody>
      </p:sp>
    </p:spTree>
    <p:extLst>
      <p:ext uri="{BB962C8B-B14F-4D97-AF65-F5344CB8AC3E}">
        <p14:creationId xmlns:p14="http://schemas.microsoft.com/office/powerpoint/2010/main" val="2242116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t>Our school has chosen </a:t>
            </a:r>
            <a:br>
              <a:rPr lang="en-GB" dirty="0"/>
            </a:br>
            <a:r>
              <a:rPr lang="en-GB" i="1" dirty="0"/>
              <a:t>Little </a:t>
            </a:r>
            <a:r>
              <a:rPr lang="en-GB" i="1" dirty="0" err="1"/>
              <a:t>Wandle</a:t>
            </a:r>
            <a:r>
              <a:rPr lang="en-GB" i="1" dirty="0"/>
              <a:t> Letters and Sounds Revised</a:t>
            </a:r>
            <a:r>
              <a:rPr lang="en-GB" dirty="0"/>
              <a:t> as our systematic, synthetic phonics (SSP) programme to teach early reading and spelling.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111603" y="1916832"/>
            <a:ext cx="6770092" cy="4248472"/>
          </a:xfrm>
          <a:prstGeom prst="roundRect">
            <a:avLst>
              <a:gd name="adj" fmla="val 2638"/>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6CA3B5-91E5-0C42-A06C-51710AD05C91}"/>
              </a:ext>
            </a:extLst>
          </p:cNvPr>
          <p:cNvSpPr>
            <a:spLocks noGrp="1"/>
          </p:cNvSpPr>
          <p:nvPr>
            <p:ph type="title"/>
          </p:nvPr>
        </p:nvSpPr>
        <p:spPr/>
        <p:txBody>
          <a:bodyPr/>
          <a:lstStyle/>
          <a:p>
            <a:r>
              <a:rPr lang="en-US" dirty="0"/>
              <a:t>Blending to read words</a:t>
            </a:r>
          </a:p>
        </p:txBody>
      </p:sp>
      <p:pic>
        <p:nvPicPr>
          <p:cNvPr id="2" name="Picture 1">
            <a:extLst>
              <a:ext uri="{FF2B5EF4-FFF2-40B4-BE49-F238E27FC236}">
                <a16:creationId xmlns:a16="http://schemas.microsoft.com/office/drawing/2014/main" id="{445AF99B-9D9C-41B0-A4B8-70B1BD63D253}"/>
              </a:ext>
            </a:extLst>
          </p:cNvPr>
          <p:cNvPicPr>
            <a:picLocks noChangeAspect="1"/>
          </p:cNvPicPr>
          <p:nvPr/>
        </p:nvPicPr>
        <p:blipFill>
          <a:blip r:embed="rId3"/>
          <a:stretch>
            <a:fillRect/>
          </a:stretch>
        </p:blipFill>
        <p:spPr>
          <a:xfrm>
            <a:off x="2567608" y="1772816"/>
            <a:ext cx="6757218" cy="3816424"/>
          </a:xfrm>
          <a:prstGeom prst="rect">
            <a:avLst/>
          </a:prstGeom>
        </p:spPr>
      </p:pic>
      <p:sp>
        <p:nvSpPr>
          <p:cNvPr id="5" name="Rectangle 4">
            <a:extLst>
              <a:ext uri="{FF2B5EF4-FFF2-40B4-BE49-F238E27FC236}">
                <a16:creationId xmlns:a16="http://schemas.microsoft.com/office/drawing/2014/main" id="{C428B6B0-C499-4C66-BC6E-26DA28171A00}"/>
              </a:ext>
            </a:extLst>
          </p:cNvPr>
          <p:cNvSpPr/>
          <p:nvPr/>
        </p:nvSpPr>
        <p:spPr>
          <a:xfrm>
            <a:off x="497886" y="5877272"/>
            <a:ext cx="9054498" cy="369332"/>
          </a:xfrm>
          <a:prstGeom prst="rect">
            <a:avLst/>
          </a:prstGeom>
        </p:spPr>
        <p:txBody>
          <a:bodyPr wrap="square">
            <a:spAutoFit/>
          </a:bodyPr>
          <a:lstStyle/>
          <a:p>
            <a:r>
              <a:rPr lang="en-US" dirty="0">
                <a:hlinkClick r:id="rId4"/>
              </a:rPr>
              <a:t>https://www.littlewandlelettersandsounds.org.uk/resources/for-parents/</a:t>
            </a:r>
            <a:r>
              <a:rPr lang="en-US" dirty="0"/>
              <a:t> </a:t>
            </a:r>
          </a:p>
        </p:txBody>
      </p:sp>
    </p:spTree>
    <p:extLst>
      <p:ext uri="{BB962C8B-B14F-4D97-AF65-F5344CB8AC3E}">
        <p14:creationId xmlns:p14="http://schemas.microsoft.com/office/powerpoint/2010/main" val="2939075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6888088" y="210364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88088" y="308255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89778" y="409066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p:txBody>
          <a:bodyPr/>
          <a:lstStyle/>
          <a:p>
            <a:r>
              <a:rPr lang="en-US" dirty="0"/>
              <a:t>Teaching order in Reception </a:t>
            </a:r>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096000" y="3078291"/>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67408" y="2060848"/>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6FB51A-C883-492C-A644-754B9BF3AF62}"/>
              </a:ext>
            </a:extLst>
          </p:cNvPr>
          <p:cNvSpPr>
            <a:spLocks noGrp="1"/>
          </p:cNvSpPr>
          <p:nvPr>
            <p:ph type="body" sz="quarter" idx="10"/>
          </p:nvPr>
        </p:nvSpPr>
        <p:spPr>
          <a:xfrm>
            <a:off x="479376" y="1916832"/>
            <a:ext cx="9457634" cy="3096344"/>
          </a:xfrm>
        </p:spPr>
        <p:txBody>
          <a:bodyPr/>
          <a:lstStyle/>
          <a:p>
            <a:r>
              <a:rPr lang="en-GB" dirty="0"/>
              <a:t>Practise identifying the graphemes. Make this as fun as possible (hiding games, using the stairs, whilst you are out)</a:t>
            </a:r>
          </a:p>
          <a:p>
            <a:r>
              <a:rPr lang="en-GB" dirty="0"/>
              <a:t>Practise the formation phrases. </a:t>
            </a:r>
          </a:p>
          <a:p>
            <a:r>
              <a:rPr lang="en-GB" dirty="0"/>
              <a:t>As children are learning digraphs, practise the phrases with them and look for these in words. </a:t>
            </a:r>
          </a:p>
          <a:p>
            <a:r>
              <a:rPr lang="en-GB" dirty="0"/>
              <a:t>Ensure you have the Phase 2 and 3 Grapheme mat out when your child is completing any homework for them to refer to and increase independence.</a:t>
            </a:r>
          </a:p>
          <a:p>
            <a:r>
              <a:rPr lang="en-GB" dirty="0"/>
              <a:t>Orally decode words as much as possible. “Lets go and put on your c-</a:t>
            </a:r>
            <a:r>
              <a:rPr lang="en-GB" dirty="0" err="1"/>
              <a:t>oa</a:t>
            </a:r>
            <a:r>
              <a:rPr lang="en-GB" dirty="0"/>
              <a:t>-t”  </a:t>
            </a:r>
          </a:p>
        </p:txBody>
      </p:sp>
      <p:sp>
        <p:nvSpPr>
          <p:cNvPr id="3" name="Title 2">
            <a:extLst>
              <a:ext uri="{FF2B5EF4-FFF2-40B4-BE49-F238E27FC236}">
                <a16:creationId xmlns:a16="http://schemas.microsoft.com/office/drawing/2014/main" id="{6153B4B5-8C33-4613-A4AE-7D94E6062462}"/>
              </a:ext>
            </a:extLst>
          </p:cNvPr>
          <p:cNvSpPr>
            <a:spLocks noGrp="1"/>
          </p:cNvSpPr>
          <p:nvPr>
            <p:ph type="title"/>
          </p:nvPr>
        </p:nvSpPr>
        <p:spPr/>
        <p:txBody>
          <a:bodyPr/>
          <a:lstStyle/>
          <a:p>
            <a:r>
              <a:rPr lang="en-GB" dirty="0"/>
              <a:t>Supporting your child in Reception</a:t>
            </a:r>
          </a:p>
        </p:txBody>
      </p:sp>
      <p:pic>
        <p:nvPicPr>
          <p:cNvPr id="5" name="Picture 4">
            <a:extLst>
              <a:ext uri="{FF2B5EF4-FFF2-40B4-BE49-F238E27FC236}">
                <a16:creationId xmlns:a16="http://schemas.microsoft.com/office/drawing/2014/main" id="{98AB8E18-1508-C15F-9013-C092BF0B32BA}"/>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9954090" y="1916832"/>
            <a:ext cx="1775614" cy="2526249"/>
          </a:xfrm>
          <a:prstGeom prst="rect">
            <a:avLst/>
          </a:prstGeom>
        </p:spPr>
      </p:pic>
    </p:spTree>
    <p:extLst>
      <p:ext uri="{BB962C8B-B14F-4D97-AF65-F5344CB8AC3E}">
        <p14:creationId xmlns:p14="http://schemas.microsoft.com/office/powerpoint/2010/main" val="1590471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p:txBody>
          <a:bodyPr/>
          <a:lstStyle/>
          <a:p>
            <a:r>
              <a:rPr lang="en-US" dirty="0"/>
              <a:t>Gradually your child learns the entire alphabetic code:</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b="20914"/>
          <a:stretch/>
        </p:blipFill>
        <p:spPr>
          <a:xfrm>
            <a:off x="524992" y="1519064"/>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b="34564"/>
          <a:stretch/>
        </p:blipFill>
        <p:spPr>
          <a:xfrm>
            <a:off x="5807968" y="1536540"/>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D44034-A738-46D7-83BF-B4B567D73A49}"/>
              </a:ext>
            </a:extLst>
          </p:cNvPr>
          <p:cNvPicPr>
            <a:picLocks noChangeAspect="1"/>
          </p:cNvPicPr>
          <p:nvPr/>
        </p:nvPicPr>
        <p:blipFill>
          <a:blip r:embed="rId2"/>
          <a:stretch>
            <a:fillRect/>
          </a:stretch>
        </p:blipFill>
        <p:spPr>
          <a:xfrm>
            <a:off x="2351584" y="426659"/>
            <a:ext cx="7426458" cy="5954669"/>
          </a:xfrm>
          <a:prstGeom prst="rect">
            <a:avLst/>
          </a:prstGeom>
        </p:spPr>
      </p:pic>
    </p:spTree>
    <p:extLst>
      <p:ext uri="{BB962C8B-B14F-4D97-AF65-F5344CB8AC3E}">
        <p14:creationId xmlns:p14="http://schemas.microsoft.com/office/powerpoint/2010/main" val="3545919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AF24A39-ED82-4F07-AE55-2D7A8760766E}"/>
              </a:ext>
            </a:extLst>
          </p:cNvPr>
          <p:cNvPicPr>
            <a:picLocks noChangeAspect="1"/>
          </p:cNvPicPr>
          <p:nvPr/>
        </p:nvPicPr>
        <p:blipFill>
          <a:blip r:embed="rId2"/>
          <a:stretch>
            <a:fillRect/>
          </a:stretch>
        </p:blipFill>
        <p:spPr>
          <a:xfrm>
            <a:off x="1127448" y="1448780"/>
            <a:ext cx="9693299" cy="3960440"/>
          </a:xfrm>
          <a:prstGeom prst="rect">
            <a:avLst/>
          </a:prstGeom>
        </p:spPr>
      </p:pic>
    </p:spTree>
    <p:extLst>
      <p:ext uri="{BB962C8B-B14F-4D97-AF65-F5344CB8AC3E}">
        <p14:creationId xmlns:p14="http://schemas.microsoft.com/office/powerpoint/2010/main" val="707612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8C9344-3EC1-4E79-B829-15EECEB1A77F}"/>
              </a:ext>
            </a:extLst>
          </p:cNvPr>
          <p:cNvPicPr>
            <a:picLocks noChangeAspect="1"/>
          </p:cNvPicPr>
          <p:nvPr/>
        </p:nvPicPr>
        <p:blipFill>
          <a:blip r:embed="rId2"/>
          <a:stretch>
            <a:fillRect/>
          </a:stretch>
        </p:blipFill>
        <p:spPr>
          <a:xfrm>
            <a:off x="623392" y="285642"/>
            <a:ext cx="10016750" cy="6286715"/>
          </a:xfrm>
          <a:prstGeom prst="rect">
            <a:avLst/>
          </a:prstGeom>
        </p:spPr>
      </p:pic>
    </p:spTree>
    <p:extLst>
      <p:ext uri="{BB962C8B-B14F-4D97-AF65-F5344CB8AC3E}">
        <p14:creationId xmlns:p14="http://schemas.microsoft.com/office/powerpoint/2010/main" val="3756591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a:lstStyle/>
          <a:p>
            <a:r>
              <a:rPr lang="en-US" dirty="0"/>
              <a:t>How we make learning stick </a:t>
            </a: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lstStyle/>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endParaRPr lang="en-US" dirty="0"/>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973199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9401C8D-993B-4F27-9FF3-1216884D1CBF}"/>
              </a:ext>
            </a:extLst>
          </p:cNvPr>
          <p:cNvSpPr>
            <a:spLocks noGrp="1"/>
          </p:cNvSpPr>
          <p:nvPr>
            <p:ph type="body" sz="quarter" idx="10"/>
          </p:nvPr>
        </p:nvSpPr>
        <p:spPr/>
        <p:txBody>
          <a:bodyPr/>
          <a:lstStyle/>
          <a:p>
            <a:r>
              <a:rPr lang="en-GB" dirty="0"/>
              <a:t>Practise spotting digraphs and trigraphs in words</a:t>
            </a:r>
          </a:p>
          <a:p>
            <a:r>
              <a:rPr lang="en-GB" dirty="0"/>
              <a:t>Practise blending </a:t>
            </a:r>
          </a:p>
          <a:p>
            <a:r>
              <a:rPr lang="en-GB" dirty="0"/>
              <a:t>Practise recognising tricky words- please see resource</a:t>
            </a:r>
          </a:p>
          <a:p>
            <a:r>
              <a:rPr lang="en-GB" dirty="0"/>
              <a:t>Sounding out in their heads</a:t>
            </a:r>
          </a:p>
          <a:p>
            <a:r>
              <a:rPr lang="en-GB" dirty="0"/>
              <a:t>Use a Phase 3 and 5 Grapheme mat when completing any writing tasks for homework</a:t>
            </a:r>
          </a:p>
          <a:p>
            <a:r>
              <a:rPr lang="en-GB" dirty="0"/>
              <a:t>Make practising fun! I spy games, flashcards with a timer #9can they beat their last time?), post it notes of tricky words inside cupboards on treats or on their school snack! </a:t>
            </a:r>
          </a:p>
          <a:p>
            <a:r>
              <a:rPr lang="en-GB" dirty="0"/>
              <a:t>Little and often is the key! </a:t>
            </a:r>
          </a:p>
          <a:p>
            <a:endParaRPr lang="en-GB" dirty="0"/>
          </a:p>
          <a:p>
            <a:endParaRPr lang="en-GB" dirty="0"/>
          </a:p>
        </p:txBody>
      </p:sp>
      <p:sp>
        <p:nvSpPr>
          <p:cNvPr id="3" name="Title 2">
            <a:extLst>
              <a:ext uri="{FF2B5EF4-FFF2-40B4-BE49-F238E27FC236}">
                <a16:creationId xmlns:a16="http://schemas.microsoft.com/office/drawing/2014/main" id="{86EC3AC8-7BF1-471D-A17D-D67E740A3331}"/>
              </a:ext>
            </a:extLst>
          </p:cNvPr>
          <p:cNvSpPr>
            <a:spLocks noGrp="1"/>
          </p:cNvSpPr>
          <p:nvPr>
            <p:ph type="title"/>
          </p:nvPr>
        </p:nvSpPr>
        <p:spPr/>
        <p:txBody>
          <a:bodyPr/>
          <a:lstStyle/>
          <a:p>
            <a:r>
              <a:rPr lang="en-GB" dirty="0"/>
              <a:t>How to support your child in Year One</a:t>
            </a:r>
          </a:p>
        </p:txBody>
      </p:sp>
      <p:pic>
        <p:nvPicPr>
          <p:cNvPr id="4" name="Picture 3" descr="A picture containing graphical user interface&#10;&#10;Description automatically generated">
            <a:extLst>
              <a:ext uri="{FF2B5EF4-FFF2-40B4-BE49-F238E27FC236}">
                <a16:creationId xmlns:a16="http://schemas.microsoft.com/office/drawing/2014/main" id="{28ED4168-4CEE-4B4E-806E-C05B2B4E50BB}"/>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8976031" y="1466419"/>
            <a:ext cx="2730514" cy="1716914"/>
          </a:xfrm>
          <a:prstGeom prst="rect">
            <a:avLst/>
          </a:prstGeom>
        </p:spPr>
      </p:pic>
    </p:spTree>
    <p:extLst>
      <p:ext uri="{BB962C8B-B14F-4D97-AF65-F5344CB8AC3E}">
        <p14:creationId xmlns:p14="http://schemas.microsoft.com/office/powerpoint/2010/main" val="13458897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endParaRPr lang="en-US" dirty="0"/>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dirty="0"/>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b="-4261"/>
          <a:stretch/>
        </p:blipFill>
        <p:spPr>
          <a:xfrm>
            <a:off x="4207904" y="2609304"/>
            <a:ext cx="3616288" cy="3556000"/>
          </a:xfrm>
          <a:prstGeom prst="rect">
            <a:avLst/>
          </a:prstGeom>
        </p:spPr>
      </p:pic>
      <p:pic>
        <p:nvPicPr>
          <p:cNvPr id="7" name="Picture 6" descr="Graphical user interface, application, Teams&#10;&#10;Description automatically generated">
            <a:hlinkClick r:id="rId7"/>
            <a:extLst>
              <a:ext uri="{FF2B5EF4-FFF2-40B4-BE49-F238E27FC236}">
                <a16:creationId xmlns:a16="http://schemas.microsoft.com/office/drawing/2014/main" id="{78A0AB10-488A-FF41-A046-589084451A8B}"/>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7824192" y="2465288"/>
            <a:ext cx="3723723" cy="3556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50CFCD3-524D-441C-A006-FF4CEF68CD78}"/>
              </a:ext>
            </a:extLst>
          </p:cNvPr>
          <p:cNvSpPr>
            <a:spLocks noGrp="1"/>
          </p:cNvSpPr>
          <p:nvPr>
            <p:ph type="body" sz="quarter" idx="10"/>
          </p:nvPr>
        </p:nvSpPr>
        <p:spPr/>
        <p:txBody>
          <a:bodyPr/>
          <a:lstStyle/>
          <a:p>
            <a:r>
              <a:rPr lang="en-GB" dirty="0"/>
              <a:t>Total of 40 words divided into 2 sections.</a:t>
            </a:r>
          </a:p>
          <a:p>
            <a:r>
              <a:rPr lang="en-GB" dirty="0"/>
              <a:t>Half are ‘alien’ or pseudo-words.</a:t>
            </a:r>
          </a:p>
          <a:p>
            <a:r>
              <a:rPr lang="en-GB" dirty="0"/>
              <a:t>Check graphemes from phase 2-5 </a:t>
            </a:r>
          </a:p>
          <a:p>
            <a:r>
              <a:rPr lang="en-GB" dirty="0"/>
              <a:t>Used to check children’s phonics knowledge, such as: their retention of the graphemes they have learnt and their blending skills.</a:t>
            </a:r>
          </a:p>
          <a:p>
            <a:r>
              <a:rPr lang="en-GB" dirty="0"/>
              <a:t>It does not test your child’s ability to read fluently or any other reading skills (</a:t>
            </a:r>
            <a:r>
              <a:rPr lang="en-GB" dirty="0" err="1"/>
              <a:t>i.e</a:t>
            </a:r>
            <a:r>
              <a:rPr lang="en-GB" dirty="0"/>
              <a:t> comprehension)</a:t>
            </a:r>
          </a:p>
          <a:p>
            <a:endParaRPr lang="en-GB" dirty="0"/>
          </a:p>
          <a:p>
            <a:endParaRPr lang="en-GB" dirty="0"/>
          </a:p>
        </p:txBody>
      </p:sp>
      <p:sp>
        <p:nvSpPr>
          <p:cNvPr id="3" name="Title 2">
            <a:extLst>
              <a:ext uri="{FF2B5EF4-FFF2-40B4-BE49-F238E27FC236}">
                <a16:creationId xmlns:a16="http://schemas.microsoft.com/office/drawing/2014/main" id="{AF510E39-87D7-4D4A-A437-BD75B1F244F4}"/>
              </a:ext>
            </a:extLst>
          </p:cNvPr>
          <p:cNvSpPr>
            <a:spLocks noGrp="1"/>
          </p:cNvSpPr>
          <p:nvPr>
            <p:ph type="title"/>
          </p:nvPr>
        </p:nvSpPr>
        <p:spPr/>
        <p:txBody>
          <a:bodyPr/>
          <a:lstStyle/>
          <a:p>
            <a:r>
              <a:rPr lang="en-GB" dirty="0"/>
              <a:t>Phonics Screening Check</a:t>
            </a:r>
          </a:p>
        </p:txBody>
      </p:sp>
    </p:spTree>
    <p:extLst>
      <p:ext uri="{BB962C8B-B14F-4D97-AF65-F5344CB8AC3E}">
        <p14:creationId xmlns:p14="http://schemas.microsoft.com/office/powerpoint/2010/main" val="399675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and spelling</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1F0471-4A55-3846-B0BD-83140E2B4CB8}"/>
              </a:ext>
            </a:extLst>
          </p:cNvPr>
          <p:cNvPicPr>
            <a:picLocks noChangeAspect="1"/>
          </p:cNvPicPr>
          <p:nvPr/>
        </p:nvPicPr>
        <p:blipFill>
          <a:blip r:embed="rId3"/>
          <a:stretch>
            <a:fillRect/>
          </a:stretch>
        </p:blipFill>
        <p:spPr>
          <a:xfrm>
            <a:off x="2494137" y="1782133"/>
            <a:ext cx="3106041" cy="4444216"/>
          </a:xfrm>
          <a:prstGeom prst="rect">
            <a:avLst/>
          </a:prstGeom>
          <a:effectLst>
            <a:glow rad="127000">
              <a:schemeClr val="tx1">
                <a:alpha val="8000"/>
              </a:schemeClr>
            </a:glow>
          </a:effectLst>
        </p:spPr>
      </p:pic>
      <p:pic>
        <p:nvPicPr>
          <p:cNvPr id="6" name="Picture 5">
            <a:extLst>
              <a:ext uri="{FF2B5EF4-FFF2-40B4-BE49-F238E27FC236}">
                <a16:creationId xmlns:a16="http://schemas.microsoft.com/office/drawing/2014/main" id="{806C001C-814A-1848-A7E5-352D2F68FD50}"/>
              </a:ext>
            </a:extLst>
          </p:cNvPr>
          <p:cNvPicPr>
            <a:picLocks noChangeAspect="1"/>
          </p:cNvPicPr>
          <p:nvPr/>
        </p:nvPicPr>
        <p:blipFill>
          <a:blip r:embed="rId4"/>
          <a:stretch>
            <a:fillRect/>
          </a:stretch>
        </p:blipFill>
        <p:spPr>
          <a:xfrm>
            <a:off x="6400891" y="1758400"/>
            <a:ext cx="3118317" cy="4493324"/>
          </a:xfrm>
          <a:prstGeom prst="rect">
            <a:avLst/>
          </a:prstGeom>
          <a:effectLst>
            <a:glow rad="127000">
              <a:schemeClr val="tx1">
                <a:alpha val="8000"/>
              </a:schemeClr>
            </a:glow>
          </a:effectLst>
        </p:spPr>
      </p:pic>
      <p:sp>
        <p:nvSpPr>
          <p:cNvPr id="3" name="Title 2">
            <a:extLst>
              <a:ext uri="{FF2B5EF4-FFF2-40B4-BE49-F238E27FC236}">
                <a16:creationId xmlns:a16="http://schemas.microsoft.com/office/drawing/2014/main" id="{26E2E055-D791-3148-ABD1-64385835A769}"/>
              </a:ext>
            </a:extLst>
          </p:cNvPr>
          <p:cNvSpPr>
            <a:spLocks noGrp="1"/>
          </p:cNvSpPr>
          <p:nvPr>
            <p:ph type="title"/>
          </p:nvPr>
        </p:nvSpPr>
        <p:spPr/>
        <p:txBody>
          <a:bodyPr/>
          <a:lstStyle/>
          <a:p>
            <a:r>
              <a:rPr lang="en-US" dirty="0"/>
              <a:t>Reading and spelling </a:t>
            </a:r>
          </a:p>
        </p:txBody>
      </p:sp>
    </p:spTree>
    <p:extLst>
      <p:ext uri="{BB962C8B-B14F-4D97-AF65-F5344CB8AC3E}">
        <p14:creationId xmlns:p14="http://schemas.microsoft.com/office/powerpoint/2010/main" val="2030589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545611C7-E0F5-DA44-85D0-52EBBAE9A918}"/>
              </a:ext>
            </a:extLst>
          </p:cNvPr>
          <p:cNvSpPr/>
          <p:nvPr/>
        </p:nvSpPr>
        <p:spPr>
          <a:xfrm>
            <a:off x="263352" y="1628800"/>
            <a:ext cx="11665296" cy="4968552"/>
          </a:xfrm>
          <a:prstGeom prst="roundRect">
            <a:avLst>
              <a:gd name="adj" fmla="val 4865"/>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A4451E03-CDAF-FD45-B0F4-36BD87D44AD0}"/>
              </a:ext>
            </a:extLst>
          </p:cNvPr>
          <p:cNvSpPr>
            <a:spLocks noGrp="1"/>
          </p:cNvSpPr>
          <p:nvPr>
            <p:ph type="body" sz="quarter" idx="10"/>
          </p:nvPr>
        </p:nvSpPr>
        <p:spPr>
          <a:xfrm>
            <a:off x="479376" y="2204864"/>
            <a:ext cx="5256584" cy="4392488"/>
          </a:xfrm>
        </p:spPr>
        <p:txBody>
          <a:bodyPr/>
          <a:lstStyle/>
          <a:p>
            <a:pPr marL="0" indent="0" algn="ctr">
              <a:buNone/>
            </a:pPr>
            <a:r>
              <a:rPr lang="en-US" sz="8000" u="sng" dirty="0">
                <a:solidFill>
                  <a:schemeClr val="accent2"/>
                </a:solidFill>
                <a:latin typeface="+mj-lt"/>
                <a:ea typeface="Sassoon Infant Rg" panose="02000503030000020003" pitchFamily="2" charset="0"/>
              </a:rPr>
              <a:t>sh</a:t>
            </a:r>
            <a:r>
              <a:rPr lang="en-US" sz="8000" dirty="0">
                <a:solidFill>
                  <a:schemeClr val="tx1"/>
                </a:solidFill>
                <a:latin typeface="+mj-lt"/>
                <a:ea typeface="Sassoon Infant Rg" panose="02000503030000020003" pitchFamily="2" charset="0"/>
              </a:rPr>
              <a:t>ell</a:t>
            </a:r>
          </a:p>
          <a:p>
            <a:pPr marL="0" indent="0" algn="ctr">
              <a:buNone/>
            </a:pPr>
            <a:r>
              <a:rPr lang="en-US" sz="8000" u="sng" dirty="0">
                <a:solidFill>
                  <a:schemeClr val="accent2"/>
                </a:solidFill>
                <a:latin typeface="+mj-lt"/>
                <a:ea typeface="Sassoon Infant Rg" panose="02000503030000020003" pitchFamily="2" charset="0"/>
              </a:rPr>
              <a:t>ch</a:t>
            </a:r>
            <a:r>
              <a:rPr lang="en-US" sz="8000" dirty="0">
                <a:solidFill>
                  <a:schemeClr val="tx1"/>
                </a:solidFill>
                <a:latin typeface="+mj-lt"/>
                <a:ea typeface="Sassoon Infant Rg" panose="02000503030000020003" pitchFamily="2" charset="0"/>
              </a:rPr>
              <a:t>ef</a:t>
            </a:r>
          </a:p>
          <a:p>
            <a:pPr marL="0" indent="0" algn="ctr">
              <a:buNone/>
            </a:pPr>
            <a:r>
              <a:rPr lang="en-US" sz="8000" dirty="0">
                <a:solidFill>
                  <a:schemeClr val="tx1"/>
                </a:solidFill>
                <a:latin typeface="+mj-lt"/>
                <a:ea typeface="Sassoon Infant Rg" panose="02000503030000020003" pitchFamily="2" charset="0"/>
              </a:rPr>
              <a:t>spe</a:t>
            </a:r>
            <a:r>
              <a:rPr lang="en-US" sz="8000" u="sng" dirty="0">
                <a:solidFill>
                  <a:schemeClr val="accent2"/>
                </a:solidFill>
                <a:latin typeface="+mj-lt"/>
                <a:ea typeface="Sassoon Infant Rg" panose="02000503030000020003" pitchFamily="2" charset="0"/>
              </a:rPr>
              <a:t>ci</a:t>
            </a:r>
            <a:r>
              <a:rPr lang="en-US" sz="8000" dirty="0">
                <a:solidFill>
                  <a:schemeClr val="tx1"/>
                </a:solidFill>
                <a:latin typeface="+mj-lt"/>
                <a:ea typeface="Sassoon Infant Rg" panose="02000503030000020003" pitchFamily="2" charset="0"/>
              </a:rPr>
              <a:t>al</a:t>
            </a:r>
            <a:endParaRPr lang="en-US" sz="9600" dirty="0">
              <a:solidFill>
                <a:schemeClr val="tx1"/>
              </a:solidFill>
              <a:latin typeface="+mj-lt"/>
              <a:ea typeface="Sassoon Infant Rg" panose="02000503030000020003" pitchFamily="2" charset="0"/>
            </a:endParaRPr>
          </a:p>
        </p:txBody>
      </p:sp>
      <p:sp>
        <p:nvSpPr>
          <p:cNvPr id="3" name="Title 2">
            <a:extLst>
              <a:ext uri="{FF2B5EF4-FFF2-40B4-BE49-F238E27FC236}">
                <a16:creationId xmlns:a16="http://schemas.microsoft.com/office/drawing/2014/main" id="{A089F851-6352-7342-953E-DB04AE7679B1}"/>
              </a:ext>
            </a:extLst>
          </p:cNvPr>
          <p:cNvSpPr>
            <a:spLocks noGrp="1"/>
          </p:cNvSpPr>
          <p:nvPr>
            <p:ph type="title"/>
          </p:nvPr>
        </p:nvSpPr>
        <p:spPr>
          <a:xfrm>
            <a:off x="479376" y="332656"/>
            <a:ext cx="9793088" cy="1152128"/>
          </a:xfrm>
        </p:spPr>
        <p:txBody>
          <a:bodyPr/>
          <a:lstStyle/>
          <a:p>
            <a:r>
              <a:rPr lang="en-US" dirty="0"/>
              <a:t>And all the different ways to write </a:t>
            </a:r>
            <a:br>
              <a:rPr lang="en-US" dirty="0"/>
            </a:br>
            <a:r>
              <a:rPr lang="en-US" dirty="0"/>
              <a:t>the phoneme </a:t>
            </a:r>
            <a:r>
              <a:rPr lang="en-US" dirty="0" err="1"/>
              <a:t>sh</a:t>
            </a:r>
            <a:r>
              <a:rPr lang="en-US" dirty="0"/>
              <a:t>:</a:t>
            </a:r>
          </a:p>
        </p:txBody>
      </p:sp>
      <p:sp>
        <p:nvSpPr>
          <p:cNvPr id="4" name="Text Placeholder 3">
            <a:extLst>
              <a:ext uri="{FF2B5EF4-FFF2-40B4-BE49-F238E27FC236}">
                <a16:creationId xmlns:a16="http://schemas.microsoft.com/office/drawing/2014/main" id="{7FC492CE-899C-294C-9F0C-49E8A7FC09DD}"/>
              </a:ext>
            </a:extLst>
          </p:cNvPr>
          <p:cNvSpPr>
            <a:spLocks noGrp="1"/>
          </p:cNvSpPr>
          <p:nvPr>
            <p:ph type="body" sz="quarter" idx="11"/>
          </p:nvPr>
        </p:nvSpPr>
        <p:spPr>
          <a:xfrm>
            <a:off x="6240016" y="2204864"/>
            <a:ext cx="5256584" cy="4392488"/>
          </a:xfrm>
        </p:spPr>
        <p:txBody>
          <a:bodyPr/>
          <a:lstStyle/>
          <a:p>
            <a:pPr marL="0" indent="0" algn="ctr">
              <a:buNone/>
            </a:pPr>
            <a:r>
              <a:rPr lang="en-US" sz="8000" dirty="0">
                <a:solidFill>
                  <a:schemeClr val="tx1"/>
                </a:solidFill>
                <a:latin typeface="+mj-lt"/>
                <a:ea typeface="Sassoon Infant Rg" panose="02000503030000020003" pitchFamily="2" charset="0"/>
              </a:rPr>
              <a:t>cap</a:t>
            </a:r>
            <a:r>
              <a:rPr lang="en-US" sz="8000" u="sng" dirty="0">
                <a:solidFill>
                  <a:schemeClr val="accent2"/>
                </a:solidFill>
                <a:latin typeface="+mj-lt"/>
                <a:ea typeface="Sassoon Infant Rg" panose="02000503030000020003" pitchFamily="2" charset="0"/>
              </a:rPr>
              <a:t>ti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man</a:t>
            </a:r>
            <a:r>
              <a:rPr lang="en-US" sz="8000" u="sng" dirty="0">
                <a:solidFill>
                  <a:schemeClr val="accent2"/>
                </a:solidFill>
                <a:latin typeface="+mj-lt"/>
                <a:ea typeface="Sassoon Infant Rg" panose="02000503030000020003" pitchFamily="2" charset="0"/>
              </a:rPr>
              <a:t>si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pa</a:t>
            </a:r>
            <a:r>
              <a:rPr lang="en-US" sz="8000" u="sng" dirty="0">
                <a:solidFill>
                  <a:schemeClr val="accent2"/>
                </a:solidFill>
                <a:latin typeface="+mj-lt"/>
                <a:ea typeface="Sassoon Infant Rg" panose="02000503030000020003" pitchFamily="2" charset="0"/>
              </a:rPr>
              <a:t>ssi</a:t>
            </a:r>
            <a:r>
              <a:rPr lang="en-US" sz="8000" dirty="0">
                <a:solidFill>
                  <a:schemeClr val="tx1"/>
                </a:solidFill>
                <a:latin typeface="+mj-lt"/>
                <a:ea typeface="Sassoon Infant Rg" panose="02000503030000020003" pitchFamily="2" charset="0"/>
              </a:rPr>
              <a:t>on</a:t>
            </a:r>
          </a:p>
        </p:txBody>
      </p:sp>
    </p:spTree>
    <p:extLst>
      <p:ext uri="{BB962C8B-B14F-4D97-AF65-F5344CB8AC3E}">
        <p14:creationId xmlns:p14="http://schemas.microsoft.com/office/powerpoint/2010/main" val="3322292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a:lstStyle/>
          <a:p>
            <a:r>
              <a:rPr lang="en-US" dirty="0"/>
              <a:t>Tricky words </a:t>
            </a:r>
          </a:p>
        </p:txBody>
      </p:sp>
      <p:sp>
        <p:nvSpPr>
          <p:cNvPr id="6" name="Title 2">
            <a:extLst>
              <a:ext uri="{FF2B5EF4-FFF2-40B4-BE49-F238E27FC236}">
                <a16:creationId xmlns:a16="http://schemas.microsoft.com/office/drawing/2014/main" id="{9AFE1FB8-5F07-4006-9B5D-EA42C6B33A1D}"/>
              </a:ext>
            </a:extLst>
          </p:cNvPr>
          <p:cNvSpPr txBox="1">
            <a:spLocks/>
          </p:cNvSpPr>
          <p:nvPr/>
        </p:nvSpPr>
        <p:spPr>
          <a:xfrm>
            <a:off x="2135560" y="2599910"/>
            <a:ext cx="1551166" cy="829090"/>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r>
              <a:rPr lang="en-US" sz="6600" dirty="0"/>
              <a:t>said</a:t>
            </a:r>
            <a:endParaRPr lang="en-US" dirty="0"/>
          </a:p>
        </p:txBody>
      </p:sp>
      <p:sp>
        <p:nvSpPr>
          <p:cNvPr id="7" name="Title 2">
            <a:extLst>
              <a:ext uri="{FF2B5EF4-FFF2-40B4-BE49-F238E27FC236}">
                <a16:creationId xmlns:a16="http://schemas.microsoft.com/office/drawing/2014/main" id="{651831E4-E228-46F7-AB8C-4518F10AEB44}"/>
              </a:ext>
            </a:extLst>
          </p:cNvPr>
          <p:cNvSpPr txBox="1">
            <a:spLocks/>
          </p:cNvSpPr>
          <p:nvPr/>
        </p:nvSpPr>
        <p:spPr>
          <a:xfrm>
            <a:off x="5320417" y="4077072"/>
            <a:ext cx="1551166" cy="829090"/>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r>
              <a:rPr lang="en-US" sz="6600" dirty="0"/>
              <a:t>the</a:t>
            </a:r>
            <a:endParaRPr lang="en-US" dirty="0"/>
          </a:p>
        </p:txBody>
      </p:sp>
      <p:sp>
        <p:nvSpPr>
          <p:cNvPr id="8" name="Title 2">
            <a:extLst>
              <a:ext uri="{FF2B5EF4-FFF2-40B4-BE49-F238E27FC236}">
                <a16:creationId xmlns:a16="http://schemas.microsoft.com/office/drawing/2014/main" id="{9CECFD28-AD53-4F5B-9E7E-CE1D680F8D93}"/>
              </a:ext>
            </a:extLst>
          </p:cNvPr>
          <p:cNvSpPr txBox="1">
            <a:spLocks/>
          </p:cNvSpPr>
          <p:nvPr/>
        </p:nvSpPr>
        <p:spPr>
          <a:xfrm>
            <a:off x="7896200" y="2599910"/>
            <a:ext cx="1551166" cy="829090"/>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r>
              <a:rPr lang="en-US" sz="6600" dirty="0"/>
              <a:t>was</a:t>
            </a:r>
            <a:endParaRPr lang="en-US" dirty="0"/>
          </a:p>
        </p:txBody>
      </p:sp>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2564904"/>
            <a:ext cx="4176464" cy="3744416"/>
          </a:xfrm>
        </p:spPr>
        <p:txBody>
          <a:bodyPr/>
          <a:lstStyle/>
          <a:p>
            <a:r>
              <a:rPr lang="en-US" sz="3200" dirty="0">
                <a:solidFill>
                  <a:schemeClr val="tx1"/>
                </a:solidFill>
              </a:rPr>
              <a:t>Say the word.</a:t>
            </a:r>
          </a:p>
          <a:p>
            <a:r>
              <a:rPr lang="en-US" sz="3200" dirty="0">
                <a:solidFill>
                  <a:schemeClr val="tx1"/>
                </a:solidFill>
              </a:rPr>
              <a:t>Segment the sounds.</a:t>
            </a:r>
          </a:p>
          <a:p>
            <a:r>
              <a:rPr lang="en-US" sz="3200" dirty="0">
                <a:solidFill>
                  <a:schemeClr val="tx1"/>
                </a:solidFill>
              </a:rPr>
              <a:t>Count the sounds.</a:t>
            </a:r>
          </a:p>
          <a:p>
            <a:r>
              <a:rPr lang="en-US" sz="3200" dirty="0">
                <a:solidFill>
                  <a:schemeClr val="tx1"/>
                </a:solidFill>
              </a:rPr>
              <a:t>Write them down.</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lstStyle/>
          <a:p>
            <a:r>
              <a:rPr lang="en-US" dirty="0"/>
              <a:t>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91253" y="1801214"/>
            <a:ext cx="6741316" cy="4490459"/>
          </a:xfrm>
          <a:prstGeom prst="roundRect">
            <a:avLst>
              <a:gd name="adj" fmla="val 3608"/>
            </a:avLst>
          </a:prstGeom>
        </p:spPr>
      </p:pic>
      <p:sp>
        <p:nvSpPr>
          <p:cNvPr id="6" name="Title 2">
            <a:extLst>
              <a:ext uri="{FF2B5EF4-FFF2-40B4-BE49-F238E27FC236}">
                <a16:creationId xmlns:a16="http://schemas.microsoft.com/office/drawing/2014/main" id="{40F38E34-BB06-4FB6-8813-8A22598935F7}"/>
              </a:ext>
            </a:extLst>
          </p:cNvPr>
          <p:cNvSpPr txBox="1">
            <a:spLocks/>
          </p:cNvSpPr>
          <p:nvPr/>
        </p:nvSpPr>
        <p:spPr>
          <a:xfrm>
            <a:off x="1199456" y="5229200"/>
            <a:ext cx="1551166" cy="829090"/>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r>
              <a:rPr lang="en-US" sz="6600" dirty="0"/>
              <a:t>rain</a:t>
            </a:r>
            <a:endParaRPr lang="en-US" dirty="0"/>
          </a:p>
        </p:txBody>
      </p:sp>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2556242"/>
            <a:ext cx="5616624" cy="3393038"/>
          </a:xfrm>
        </p:spPr>
        <p:txBody>
          <a:bodyPr/>
          <a:lstStyle/>
          <a:p>
            <a:pPr marL="0" indent="0">
              <a:buNone/>
            </a:pPr>
            <a:r>
              <a:rPr lang="en-GB" b="1" dirty="0">
                <a:solidFill>
                  <a:schemeClr val="tx2"/>
                </a:solidFill>
              </a:rPr>
              <a:t>Reading practice sessions are: </a:t>
            </a:r>
          </a:p>
          <a:p>
            <a:r>
              <a:rPr lang="en-GB" dirty="0">
                <a:solidFill>
                  <a:schemeClr val="tx1"/>
                </a:solidFill>
              </a:rPr>
              <a:t>timetabled three times a week </a:t>
            </a:r>
          </a:p>
          <a:p>
            <a:r>
              <a:rPr lang="en-GB" dirty="0">
                <a:solidFill>
                  <a:schemeClr val="tx1"/>
                </a:solidFill>
              </a:rPr>
              <a:t>taught by a trained teacher/teaching assistant</a:t>
            </a:r>
          </a:p>
          <a:p>
            <a:r>
              <a:rPr lang="en-GB" dirty="0">
                <a:solidFill>
                  <a:schemeClr val="tx1"/>
                </a:solidFill>
              </a:rPr>
              <a:t>taught in small groups.</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5951984" y="1968267"/>
            <a:ext cx="5760639" cy="3909005"/>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all the sounds and tricky words in their phonics book well</a:t>
            </a:r>
          </a:p>
          <a:p>
            <a:r>
              <a:rPr lang="en-US" sz="2400" dirty="0">
                <a:solidFill>
                  <a:schemeClr val="tx1">
                    <a:lumMod val="85000"/>
                    <a:lumOff val="15000"/>
                  </a:schemeClr>
                </a:solidFill>
              </a:rPr>
              <a:t>Read many of the words by silent blending (in their head) – their reading will be automatic</a:t>
            </a:r>
          </a:p>
          <a:p>
            <a:r>
              <a:rPr lang="en-US" sz="2400" dirty="0">
                <a:solidFill>
                  <a:schemeClr val="tx1">
                    <a:lumMod val="85000"/>
                    <a:lumOff val="15000"/>
                  </a:schemeClr>
                </a:solidFill>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dirty="0"/>
              <a:t>Reading a book at the right level</a:t>
            </a: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b="-1"/>
          <a:stretch/>
        </p:blipFill>
        <p:spPr>
          <a:xfrm>
            <a:off x="7336631" y="1929002"/>
            <a:ext cx="4359498" cy="3909005"/>
          </a:xfrm>
          <a:prstGeom prst="roundRect">
            <a:avLst>
              <a:gd name="adj" fmla="val 3700"/>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rPr>
              <a:t>The shared book is for YOU to read:</a:t>
            </a:r>
          </a:p>
          <a:p>
            <a:pPr>
              <a:spcBef>
                <a:spcPts val="600"/>
              </a:spcBef>
            </a:pPr>
            <a:r>
              <a:rPr lang="en-US" sz="2400" dirty="0">
                <a:solidFill>
                  <a:schemeClr val="tx1">
                    <a:lumMod val="95000"/>
                    <a:lumOff val="5000"/>
                  </a:schemeClr>
                </a:solidFill>
              </a:rPr>
              <a:t>Make the story sound as exciting as you can by changing your voice.</a:t>
            </a:r>
          </a:p>
          <a:p>
            <a:pPr>
              <a:spcBef>
                <a:spcPts val="600"/>
              </a:spcBef>
            </a:pPr>
            <a:r>
              <a:rPr lang="en-US" sz="2400" dirty="0">
                <a:solidFill>
                  <a:schemeClr val="tx1">
                    <a:lumMod val="95000"/>
                    <a:lumOff val="5000"/>
                  </a:schemeClr>
                </a:solidFill>
              </a:rPr>
              <a:t>Talk with your child as much as you can:</a:t>
            </a:r>
          </a:p>
          <a:p>
            <a:pPr lvl="1">
              <a:spcBef>
                <a:spcPts val="600"/>
              </a:spcBef>
              <a:buFont typeface="Courier New" panose="02070309020205020404" pitchFamily="49" charset="0"/>
              <a:buChar char="o"/>
            </a:pPr>
            <a:r>
              <a:rPr lang="en-US" dirty="0">
                <a:solidFill>
                  <a:schemeClr val="tx1">
                    <a:lumMod val="95000"/>
                    <a:lumOff val="5000"/>
                  </a:schemeClr>
                </a:solidFill>
              </a:rPr>
              <a:t>Introduce new and exciting language</a:t>
            </a:r>
          </a:p>
          <a:p>
            <a:pPr lvl="1">
              <a:spcBef>
                <a:spcPts val="600"/>
              </a:spcBef>
              <a:buFont typeface="Courier New" panose="02070309020205020404" pitchFamily="49" charset="0"/>
              <a:buChar char="o"/>
            </a:pPr>
            <a:r>
              <a:rPr lang="en-US" dirty="0">
                <a:solidFill>
                  <a:schemeClr val="tx1">
                    <a:lumMod val="95000"/>
                    <a:lumOff val="5000"/>
                  </a:schemeClr>
                </a:solidFill>
              </a:rPr>
              <a:t>Encourage your child to use new vocabulary</a:t>
            </a:r>
          </a:p>
          <a:p>
            <a:pPr lvl="1">
              <a:spcBef>
                <a:spcPts val="600"/>
              </a:spcBef>
              <a:buFont typeface="Courier New" panose="02070309020205020404" pitchFamily="49" charset="0"/>
              <a:buChar char="o"/>
            </a:pPr>
            <a:r>
              <a:rPr lang="en-US" dirty="0">
                <a:solidFill>
                  <a:schemeClr val="tx1">
                    <a:lumMod val="95000"/>
                    <a:lumOff val="5000"/>
                  </a:schemeClr>
                </a:solidFill>
              </a:rPr>
              <a:t>Make up sentences together</a:t>
            </a:r>
          </a:p>
          <a:p>
            <a:pPr lvl="1">
              <a:spcBef>
                <a:spcPts val="600"/>
              </a:spcBef>
              <a:buFont typeface="Courier New" panose="02070309020205020404" pitchFamily="49" charset="0"/>
              <a:buChar char="o"/>
            </a:pPr>
            <a:r>
              <a:rPr lang="en-US" dirty="0">
                <a:solidFill>
                  <a:schemeClr val="tx1">
                    <a:lumMod val="95000"/>
                    <a:lumOff val="5000"/>
                  </a:schemeClr>
                </a:solidFill>
              </a:rPr>
              <a:t>Find different words to use</a:t>
            </a:r>
          </a:p>
          <a:p>
            <a:pPr lvl="1">
              <a:spcBef>
                <a:spcPts val="600"/>
              </a:spcBef>
              <a:buFont typeface="Courier New" panose="02070309020205020404" pitchFamily="49" charset="0"/>
              <a:buChar char="o"/>
            </a:pPr>
            <a:r>
              <a:rPr lang="en-US" dirty="0">
                <a:solidFill>
                  <a:schemeClr val="tx1">
                    <a:lumMod val="95000"/>
                    <a:lumOff val="5000"/>
                  </a:schemeClr>
                </a:solidFill>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t>Read to your child</a:t>
            </a: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sz="4400" dirty="0"/>
              <a:t>One of the greatest gifts adults can give is to read to children </a:t>
            </a:r>
          </a:p>
          <a:p>
            <a:r>
              <a:rPr lang="en-US" b="0" dirty="0"/>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4FBB422-19EC-42AD-AE53-FD3B2D506CE3}"/>
              </a:ext>
            </a:extLst>
          </p:cNvPr>
          <p:cNvSpPr>
            <a:spLocks noGrp="1"/>
          </p:cNvSpPr>
          <p:nvPr>
            <p:ph type="title"/>
          </p:nvPr>
        </p:nvSpPr>
        <p:spPr>
          <a:xfrm>
            <a:off x="2351584" y="1700808"/>
            <a:ext cx="10153128" cy="720080"/>
          </a:xfrm>
        </p:spPr>
        <p:txBody>
          <a:bodyPr/>
          <a:lstStyle/>
          <a:p>
            <a:r>
              <a:rPr lang="en-GB" sz="8800" dirty="0"/>
              <a:t>Any Questions? </a:t>
            </a:r>
          </a:p>
        </p:txBody>
      </p:sp>
    </p:spTree>
    <p:extLst>
      <p:ext uri="{BB962C8B-B14F-4D97-AF65-F5344CB8AC3E}">
        <p14:creationId xmlns:p14="http://schemas.microsoft.com/office/powerpoint/2010/main" val="9596319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0FCFDD-052E-4FC8-8DC9-A8F6291142BA}"/>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911424" y="3861048"/>
            <a:ext cx="2163639" cy="2510082"/>
          </a:xfrm>
          <a:prstGeom prst="rect">
            <a:avLst/>
          </a:prstGeom>
        </p:spPr>
      </p:pic>
      <p:sp>
        <p:nvSpPr>
          <p:cNvPr id="18" name="Title 2">
            <a:extLst>
              <a:ext uri="{FF2B5EF4-FFF2-40B4-BE49-F238E27FC236}">
                <a16:creationId xmlns:a16="http://schemas.microsoft.com/office/drawing/2014/main" id="{A13FC0BD-1891-48D7-AB2E-92F5FA565055}"/>
              </a:ext>
            </a:extLst>
          </p:cNvPr>
          <p:cNvSpPr txBox="1">
            <a:spLocks/>
          </p:cNvSpPr>
          <p:nvPr/>
        </p:nvSpPr>
        <p:spPr>
          <a:xfrm>
            <a:off x="4295800" y="2852936"/>
            <a:ext cx="10153128" cy="720080"/>
          </a:xfrm>
          <a:prstGeom prst="rect">
            <a:avLst/>
          </a:prstGeom>
        </p:spPr>
        <p:txBody>
          <a:bodyPr/>
          <a:lst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a:lstStyle>
          <a:p>
            <a:r>
              <a:rPr lang="en-GB" sz="8800" dirty="0"/>
              <a:t>Thank you </a:t>
            </a:r>
          </a:p>
        </p:txBody>
      </p:sp>
    </p:spTree>
    <p:extLst>
      <p:ext uri="{BB962C8B-B14F-4D97-AF65-F5344CB8AC3E}">
        <p14:creationId xmlns:p14="http://schemas.microsoft.com/office/powerpoint/2010/main" val="4235735887"/>
      </p:ext>
    </p:extLst>
  </p:cSld>
  <p:clrMapOvr>
    <a:masterClrMapping/>
  </p:clrMapOvr>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B8E684-7516-47AC-9294-08AAE612A259}">
  <ds:schemaRefs>
    <ds:schemaRef ds:uri="6d6ce26d-438a-4f93-8ad7-b70bc8847f7f"/>
    <ds:schemaRef ds:uri="http://purl.org/dc/dcmitype/"/>
    <ds:schemaRef ds:uri="http://schemas.microsoft.com/office/infopath/2007/PartnerControls"/>
    <ds:schemaRef ds:uri="b390c623-81a0-476f-984a-5b2ad478ef4f"/>
    <ds:schemaRef ds:uri="http://purl.org/dc/elements/1.1/"/>
    <ds:schemaRef ds:uri="http://schemas.microsoft.com/office/2006/documentManagement/types"/>
    <ds:schemaRef ds:uri="http://purl.org/dc/term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3.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320</TotalTime>
  <Words>1534</Words>
  <Application>Microsoft Office PowerPoint</Application>
  <PresentationFormat>Widescreen</PresentationFormat>
  <Paragraphs>132</Paragraphs>
  <Slides>34</Slides>
  <Notes>25</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34</vt:i4>
      </vt:variant>
    </vt:vector>
  </HeadingPairs>
  <TitlesOfParts>
    <vt:vector size="47" baseType="lpstr">
      <vt:lpstr>Arial</vt:lpstr>
      <vt:lpstr>Calibri</vt:lpstr>
      <vt:lpstr>Calibri Light</vt:lpstr>
      <vt:lpstr>Courier New</vt:lpstr>
      <vt:lpstr>Gotham Narrow Bold</vt:lpstr>
      <vt:lpstr>Open Sans</vt:lpstr>
      <vt:lpstr>Open Sans Light</vt:lpstr>
      <vt:lpstr>Sassoon Infant Rg</vt:lpstr>
      <vt:lpstr>Presentation cover</vt:lpstr>
      <vt:lpstr>Normal body copy page</vt:lpstr>
      <vt:lpstr>Custom Design</vt:lpstr>
      <vt:lpstr>3_Normal body copy page</vt:lpstr>
      <vt:lpstr>4_Normal body copy page</vt:lpstr>
      <vt:lpstr>PowerPoint Presentation</vt:lpstr>
      <vt:lpstr>PowerPoint Presentation</vt:lpstr>
      <vt:lpstr>PowerPoint Presentation</vt:lpstr>
      <vt:lpstr>PowerPoint Presentation</vt:lpstr>
      <vt:lpstr>Little Wandle Letters and Sounds Revised</vt:lpstr>
      <vt:lpstr>Phonics is:</vt:lpstr>
      <vt:lpstr>Blending to read words</vt:lpstr>
      <vt:lpstr>Terminology </vt:lpstr>
      <vt:lpstr>Teaching order in Reception </vt:lpstr>
      <vt:lpstr>Supporting your child in Reception</vt:lpstr>
      <vt:lpstr>Gradually your child learns the entire alphabetic code:</vt:lpstr>
      <vt:lpstr>PowerPoint Presentation</vt:lpstr>
      <vt:lpstr>PowerPoint Presentation</vt:lpstr>
      <vt:lpstr>PowerPoint Presentation</vt:lpstr>
      <vt:lpstr>How we make learning stick </vt:lpstr>
      <vt:lpstr>How to support your child in Year One</vt:lpstr>
      <vt:lpstr>Supporting your child with phonics</vt:lpstr>
      <vt:lpstr>Phonics Screening Check</vt:lpstr>
      <vt:lpstr>PowerPoint Presentation</vt:lpstr>
      <vt:lpstr>Reading and spelling </vt:lpstr>
      <vt:lpstr>And all the different ways to write  the phoneme sh:</vt:lpstr>
      <vt:lpstr>Tricky words </vt:lpstr>
      <vt:lpstr>Spelling</vt:lpstr>
      <vt:lpstr>How do we teach reading in books?</vt:lpstr>
      <vt:lpstr>We use assessment to match your child the right level of book</vt:lpstr>
      <vt:lpstr>Reading a book at the right level</vt:lpstr>
      <vt:lpstr>PowerPoint Presentation</vt:lpstr>
      <vt:lpstr>The most important thing you can do is read with your child</vt:lpstr>
      <vt:lpstr>Books going home</vt:lpstr>
      <vt:lpstr>Listening to your child read their phonics book</vt:lpstr>
      <vt:lpstr>Read to your child</vt:lpstr>
      <vt:lpstr>PowerPoint Presentation</vt:lpstr>
      <vt:lpstr>Any Questions?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Mrs Rae</cp:lastModifiedBy>
  <cp:revision>390</cp:revision>
  <cp:lastPrinted>2024-10-01T14:07:01Z</cp:lastPrinted>
  <dcterms:modified xsi:type="dcterms:W3CDTF">2024-10-01T16:35:55Z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