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57" r:id="rId3"/>
    <p:sldId id="260" r:id="rId4"/>
    <p:sldId id="261" r:id="rId5"/>
    <p:sldId id="259" r:id="rId6"/>
    <p:sldId id="262"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2364" autoAdjust="0"/>
  </p:normalViewPr>
  <p:slideViewPr>
    <p:cSldViewPr snapToGrid="0">
      <p:cViewPr varScale="1">
        <p:scale>
          <a:sx n="64" d="100"/>
          <a:sy n="64" d="100"/>
        </p:scale>
        <p:origin x="90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1A05D8-9516-48A2-93DC-3C576257358A}" type="datetimeFigureOut">
              <a:rPr lang="en-GB" smtClean="0"/>
              <a:t>15/11/2020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C9176B-4DD6-4F04-B8B9-5364AC19699D}" type="slidenum">
              <a:rPr lang="en-GB" smtClean="0"/>
              <a:t>‹#›</a:t>
            </a:fld>
            <a:endParaRPr lang="en-GB"/>
          </a:p>
        </p:txBody>
      </p:sp>
    </p:spTree>
    <p:extLst>
      <p:ext uri="{BB962C8B-B14F-4D97-AF65-F5344CB8AC3E}">
        <p14:creationId xmlns:p14="http://schemas.microsoft.com/office/powerpoint/2010/main" val="32937301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https://berkswich-ce-vc-primary-school.primarysite.media/media/welcome-to-nursery-reception-at-berkswich-ce-prima</a:t>
            </a:r>
            <a:endParaRPr lang="en-GB" dirty="0"/>
          </a:p>
        </p:txBody>
      </p:sp>
      <p:sp>
        <p:nvSpPr>
          <p:cNvPr id="4" name="Slide Number Placeholder 3"/>
          <p:cNvSpPr>
            <a:spLocks noGrp="1"/>
          </p:cNvSpPr>
          <p:nvPr>
            <p:ph type="sldNum" sz="quarter" idx="10"/>
          </p:nvPr>
        </p:nvSpPr>
        <p:spPr/>
        <p:txBody>
          <a:bodyPr/>
          <a:lstStyle/>
          <a:p>
            <a:fld id="{D1C9176B-4DD6-4F04-B8B9-5364AC19699D}" type="slidenum">
              <a:rPr lang="en-GB" smtClean="0"/>
              <a:t>3</a:t>
            </a:fld>
            <a:endParaRPr lang="en-GB"/>
          </a:p>
        </p:txBody>
      </p:sp>
    </p:spTree>
    <p:extLst>
      <p:ext uri="{BB962C8B-B14F-4D97-AF65-F5344CB8AC3E}">
        <p14:creationId xmlns:p14="http://schemas.microsoft.com/office/powerpoint/2010/main" val="33821504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856668C-A4B6-4293-8E92-B455E587F4CE}" type="datetimeFigureOut">
              <a:rPr lang="en-GB" smtClean="0"/>
              <a:t>15/11/2020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82B130-2ED2-4319-B1C6-56BEB019B988}" type="slidenum">
              <a:rPr lang="en-GB" smtClean="0"/>
              <a:t>‹#›</a:t>
            </a:fld>
            <a:endParaRPr lang="en-GB"/>
          </a:p>
        </p:txBody>
      </p:sp>
    </p:spTree>
    <p:extLst>
      <p:ext uri="{BB962C8B-B14F-4D97-AF65-F5344CB8AC3E}">
        <p14:creationId xmlns:p14="http://schemas.microsoft.com/office/powerpoint/2010/main" val="1675780736"/>
      </p:ext>
    </p:extLst>
  </p:cSld>
  <p:clrMapOvr>
    <a:masterClrMapping/>
  </p:clrMapOvr>
  <p:transition spd="slow">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856668C-A4B6-4293-8E92-B455E587F4CE}" type="datetimeFigureOut">
              <a:rPr lang="en-GB" smtClean="0"/>
              <a:t>15/11/2020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82B130-2ED2-4319-B1C6-56BEB019B988}" type="slidenum">
              <a:rPr lang="en-GB" smtClean="0"/>
              <a:t>‹#›</a:t>
            </a:fld>
            <a:endParaRPr lang="en-GB"/>
          </a:p>
        </p:txBody>
      </p:sp>
    </p:spTree>
    <p:extLst>
      <p:ext uri="{BB962C8B-B14F-4D97-AF65-F5344CB8AC3E}">
        <p14:creationId xmlns:p14="http://schemas.microsoft.com/office/powerpoint/2010/main" val="3478370795"/>
      </p:ext>
    </p:extLst>
  </p:cSld>
  <p:clrMapOvr>
    <a:masterClrMapping/>
  </p:clrMapOvr>
  <p:transition spd="slow">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856668C-A4B6-4293-8E92-B455E587F4CE}" type="datetimeFigureOut">
              <a:rPr lang="en-GB" smtClean="0"/>
              <a:t>15/11/2020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82B130-2ED2-4319-B1C6-56BEB019B988}" type="slidenum">
              <a:rPr lang="en-GB" smtClean="0"/>
              <a:t>‹#›</a:t>
            </a:fld>
            <a:endParaRPr lang="en-GB"/>
          </a:p>
        </p:txBody>
      </p:sp>
    </p:spTree>
    <p:extLst>
      <p:ext uri="{BB962C8B-B14F-4D97-AF65-F5344CB8AC3E}">
        <p14:creationId xmlns:p14="http://schemas.microsoft.com/office/powerpoint/2010/main" val="3752003405"/>
      </p:ext>
    </p:extLst>
  </p:cSld>
  <p:clrMapOvr>
    <a:masterClrMapping/>
  </p:clrMapOvr>
  <p:transition spd="slow">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856668C-A4B6-4293-8E92-B455E587F4CE}" type="datetimeFigureOut">
              <a:rPr lang="en-GB" smtClean="0"/>
              <a:t>15/11/2020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82B130-2ED2-4319-B1C6-56BEB019B988}" type="slidenum">
              <a:rPr lang="en-GB" smtClean="0"/>
              <a:t>‹#›</a:t>
            </a:fld>
            <a:endParaRPr lang="en-GB"/>
          </a:p>
        </p:txBody>
      </p:sp>
    </p:spTree>
    <p:extLst>
      <p:ext uri="{BB962C8B-B14F-4D97-AF65-F5344CB8AC3E}">
        <p14:creationId xmlns:p14="http://schemas.microsoft.com/office/powerpoint/2010/main" val="2379853448"/>
      </p:ext>
    </p:extLst>
  </p:cSld>
  <p:clrMapOvr>
    <a:masterClrMapping/>
  </p:clrMapOvr>
  <p:transition spd="slow">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856668C-A4B6-4293-8E92-B455E587F4CE}" type="datetimeFigureOut">
              <a:rPr lang="en-GB" smtClean="0"/>
              <a:t>15/11/2020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782B130-2ED2-4319-B1C6-56BEB019B988}" type="slidenum">
              <a:rPr lang="en-GB" smtClean="0"/>
              <a:t>‹#›</a:t>
            </a:fld>
            <a:endParaRPr lang="en-GB"/>
          </a:p>
        </p:txBody>
      </p:sp>
    </p:spTree>
    <p:extLst>
      <p:ext uri="{BB962C8B-B14F-4D97-AF65-F5344CB8AC3E}">
        <p14:creationId xmlns:p14="http://schemas.microsoft.com/office/powerpoint/2010/main" val="2404300691"/>
      </p:ext>
    </p:extLst>
  </p:cSld>
  <p:clrMapOvr>
    <a:masterClrMapping/>
  </p:clrMapOvr>
  <p:transition spd="slow">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856668C-A4B6-4293-8E92-B455E587F4CE}" type="datetimeFigureOut">
              <a:rPr lang="en-GB" smtClean="0"/>
              <a:t>15/11/2020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782B130-2ED2-4319-B1C6-56BEB019B988}" type="slidenum">
              <a:rPr lang="en-GB" smtClean="0"/>
              <a:t>‹#›</a:t>
            </a:fld>
            <a:endParaRPr lang="en-GB"/>
          </a:p>
        </p:txBody>
      </p:sp>
    </p:spTree>
    <p:extLst>
      <p:ext uri="{BB962C8B-B14F-4D97-AF65-F5344CB8AC3E}">
        <p14:creationId xmlns:p14="http://schemas.microsoft.com/office/powerpoint/2010/main" val="3565454861"/>
      </p:ext>
    </p:extLst>
  </p:cSld>
  <p:clrMapOvr>
    <a:masterClrMapping/>
  </p:clrMapOvr>
  <p:transition spd="slow">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56668C-A4B6-4293-8E92-B455E587F4CE}" type="datetimeFigureOut">
              <a:rPr lang="en-GB" smtClean="0"/>
              <a:t>15/11/2020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782B130-2ED2-4319-B1C6-56BEB019B988}" type="slidenum">
              <a:rPr lang="en-GB" smtClean="0"/>
              <a:t>‹#›</a:t>
            </a:fld>
            <a:endParaRPr lang="en-GB"/>
          </a:p>
        </p:txBody>
      </p:sp>
    </p:spTree>
    <p:extLst>
      <p:ext uri="{BB962C8B-B14F-4D97-AF65-F5344CB8AC3E}">
        <p14:creationId xmlns:p14="http://schemas.microsoft.com/office/powerpoint/2010/main" val="679557851"/>
      </p:ext>
    </p:extLst>
  </p:cSld>
  <p:clrMapOvr>
    <a:masterClrMapping/>
  </p:clrMapOvr>
  <p:transition spd="slow">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856668C-A4B6-4293-8E92-B455E587F4CE}" type="datetimeFigureOut">
              <a:rPr lang="en-GB" smtClean="0"/>
              <a:t>15/11/2020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82B130-2ED2-4319-B1C6-56BEB019B988}" type="slidenum">
              <a:rPr lang="en-GB" smtClean="0"/>
              <a:t>‹#›</a:t>
            </a:fld>
            <a:endParaRPr lang="en-GB"/>
          </a:p>
        </p:txBody>
      </p:sp>
    </p:spTree>
    <p:extLst>
      <p:ext uri="{BB962C8B-B14F-4D97-AF65-F5344CB8AC3E}">
        <p14:creationId xmlns:p14="http://schemas.microsoft.com/office/powerpoint/2010/main" val="813877953"/>
      </p:ext>
    </p:extLst>
  </p:cSld>
  <p:clrMapOvr>
    <a:masterClrMapping/>
  </p:clrMapOvr>
  <p:transition spd="slow">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856668C-A4B6-4293-8E92-B455E587F4CE}" type="datetimeFigureOut">
              <a:rPr lang="en-GB" smtClean="0"/>
              <a:t>15/11/2020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82B130-2ED2-4319-B1C6-56BEB019B988}" type="slidenum">
              <a:rPr lang="en-GB" smtClean="0"/>
              <a:t>‹#›</a:t>
            </a:fld>
            <a:endParaRPr lang="en-GB"/>
          </a:p>
        </p:txBody>
      </p:sp>
    </p:spTree>
    <p:extLst>
      <p:ext uri="{BB962C8B-B14F-4D97-AF65-F5344CB8AC3E}">
        <p14:creationId xmlns:p14="http://schemas.microsoft.com/office/powerpoint/2010/main" val="62730178"/>
      </p:ext>
    </p:extLst>
  </p:cSld>
  <p:clrMapOvr>
    <a:masterClrMapping/>
  </p:clrMapOvr>
  <p:transition spd="slow">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856668C-A4B6-4293-8E92-B455E587F4CE}" type="datetimeFigureOut">
              <a:rPr lang="en-GB" smtClean="0"/>
              <a:t>15/11/2020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82B130-2ED2-4319-B1C6-56BEB019B988}" type="slidenum">
              <a:rPr lang="en-GB" smtClean="0"/>
              <a:t>‹#›</a:t>
            </a:fld>
            <a:endParaRPr lang="en-GB"/>
          </a:p>
        </p:txBody>
      </p:sp>
    </p:spTree>
    <p:extLst>
      <p:ext uri="{BB962C8B-B14F-4D97-AF65-F5344CB8AC3E}">
        <p14:creationId xmlns:p14="http://schemas.microsoft.com/office/powerpoint/2010/main" val="3301008165"/>
      </p:ext>
    </p:extLst>
  </p:cSld>
  <p:clrMapOvr>
    <a:masterClrMapping/>
  </p:clrMapOvr>
  <p:transition spd="slow">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856668C-A4B6-4293-8E92-B455E587F4CE}" type="datetimeFigureOut">
              <a:rPr lang="en-GB" smtClean="0"/>
              <a:t>15/11/2020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82B130-2ED2-4319-B1C6-56BEB019B988}" type="slidenum">
              <a:rPr lang="en-GB" smtClean="0"/>
              <a:t>‹#›</a:t>
            </a:fld>
            <a:endParaRPr lang="en-GB"/>
          </a:p>
        </p:txBody>
      </p:sp>
    </p:spTree>
    <p:extLst>
      <p:ext uri="{BB962C8B-B14F-4D97-AF65-F5344CB8AC3E}">
        <p14:creationId xmlns:p14="http://schemas.microsoft.com/office/powerpoint/2010/main" val="1708692474"/>
      </p:ext>
    </p:extLst>
  </p:cSld>
  <p:clrMapOvr>
    <a:masterClrMapping/>
  </p:clrMapOvr>
  <p:transition spd="slow">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56668C-A4B6-4293-8E92-B455E587F4CE}" type="datetimeFigureOut">
              <a:rPr lang="en-GB" smtClean="0"/>
              <a:t>15/11/2020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82B130-2ED2-4319-B1C6-56BEB019B988}" type="slidenum">
              <a:rPr lang="en-GB" smtClean="0"/>
              <a:t>‹#›</a:t>
            </a:fld>
            <a:endParaRPr lang="en-GB"/>
          </a:p>
        </p:txBody>
      </p:sp>
    </p:spTree>
    <p:extLst>
      <p:ext uri="{BB962C8B-B14F-4D97-AF65-F5344CB8AC3E}">
        <p14:creationId xmlns:p14="http://schemas.microsoft.com/office/powerpoint/2010/main" val="20124960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fade thruBlk="1"/>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berkswich-ce-vc-primary-school.primarysite.media/media/welcome-to-nursery-reception-at-berkswich-ce-prima"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pisode #31 - Who Is in Charge of Value? — The Soul of Enterpris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0417" y="2223904"/>
            <a:ext cx="7514048" cy="420351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1509009" y="552737"/>
            <a:ext cx="9144000" cy="2387600"/>
          </a:xfrm>
        </p:spPr>
        <p:txBody>
          <a:bodyPr>
            <a:normAutofit fontScale="90000"/>
          </a:bodyPr>
          <a:lstStyle/>
          <a:p>
            <a:r>
              <a:rPr lang="en-GB" dirty="0" smtClean="0">
                <a:latin typeface="Jokerman" panose="04090605060D06020702" pitchFamily="82" charset="0"/>
              </a:rPr>
              <a:t>One word but many meanings!</a:t>
            </a:r>
            <a:r>
              <a:rPr lang="en-GB" dirty="0" smtClean="0"/>
              <a:t/>
            </a:r>
            <a:br>
              <a:rPr lang="en-GB" dirty="0" smtClean="0"/>
            </a:br>
            <a:endParaRPr lang="en-GB" dirty="0"/>
          </a:p>
        </p:txBody>
      </p:sp>
      <p:sp>
        <p:nvSpPr>
          <p:cNvPr id="3" name="Subtitle 2"/>
          <p:cNvSpPr>
            <a:spLocks noGrp="1"/>
          </p:cNvSpPr>
          <p:nvPr>
            <p:ph type="subTitle" idx="1"/>
          </p:nvPr>
        </p:nvSpPr>
        <p:spPr>
          <a:xfrm>
            <a:off x="5031475" y="4325660"/>
            <a:ext cx="9144000" cy="1655762"/>
          </a:xfrm>
        </p:spPr>
        <p:txBody>
          <a:bodyPr/>
          <a:lstStyle/>
          <a:p>
            <a:r>
              <a:rPr lang="en-GB" b="1" dirty="0" smtClean="0">
                <a:latin typeface="Tempus Sans ITC" panose="04020404030D07020202" pitchFamily="82" charset="0"/>
              </a:rPr>
              <a:t>Click to listen</a:t>
            </a:r>
            <a:endParaRPr lang="en-GB" b="1" dirty="0">
              <a:latin typeface="Tempus Sans ITC" panose="04020404030D07020202" pitchFamily="82" charset="0"/>
            </a:endParaRP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069236" y="4926079"/>
            <a:ext cx="1278340" cy="1278340"/>
          </a:xfrm>
          <a:prstGeom prst="rect">
            <a:avLst/>
          </a:prstGeom>
        </p:spPr>
      </p:pic>
    </p:spTree>
    <p:extLst>
      <p:ext uri="{BB962C8B-B14F-4D97-AF65-F5344CB8AC3E}">
        <p14:creationId xmlns:p14="http://schemas.microsoft.com/office/powerpoint/2010/main" val="4186138926"/>
      </p:ext>
    </p:extLst>
  </p:cSld>
  <p:clrMapOvr>
    <a:masterClrMapping/>
  </p:clrMapOvr>
  <p:transition spd="slow">
    <p:fade thruBlk="1"/>
  </p:transition>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0342"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Jokerman" panose="04090605060D06020702" pitchFamily="82" charset="0"/>
              </a:rPr>
              <a:t>These are our school values</a:t>
            </a:r>
            <a:endParaRPr lang="en-GB" dirty="0">
              <a:latin typeface="Jokerman" panose="04090605060D06020702" pitchFamily="82" charset="0"/>
            </a:endParaRPr>
          </a:p>
        </p:txBody>
      </p:sp>
      <p:sp>
        <p:nvSpPr>
          <p:cNvPr id="3" name="Content Placeholder 2"/>
          <p:cNvSpPr>
            <a:spLocks noGrp="1"/>
          </p:cNvSpPr>
          <p:nvPr>
            <p:ph idx="1"/>
          </p:nvPr>
        </p:nvSpPr>
        <p:spPr>
          <a:xfrm>
            <a:off x="838200" y="1936291"/>
            <a:ext cx="10515600" cy="4351338"/>
          </a:xfrm>
        </p:spPr>
        <p:txBody>
          <a:bodyPr>
            <a:normAutofit fontScale="92500" lnSpcReduction="20000"/>
          </a:bodyPr>
          <a:lstStyle/>
          <a:p>
            <a:pPr fontAlgn="t"/>
            <a:r>
              <a:rPr lang="en-GB" dirty="0">
                <a:latin typeface="Tempus Sans ITC" panose="04020404030D07020202" pitchFamily="82" charset="0"/>
              </a:rPr>
              <a:t>respect</a:t>
            </a:r>
          </a:p>
          <a:p>
            <a:pPr fontAlgn="t"/>
            <a:r>
              <a:rPr lang="en-GB" dirty="0">
                <a:latin typeface="Tempus Sans ITC" panose="04020404030D07020202" pitchFamily="82" charset="0"/>
              </a:rPr>
              <a:t>teamwork</a:t>
            </a:r>
          </a:p>
          <a:p>
            <a:pPr fontAlgn="t"/>
            <a:r>
              <a:rPr lang="en-GB" dirty="0">
                <a:latin typeface="Tempus Sans ITC" panose="04020404030D07020202" pitchFamily="82" charset="0"/>
              </a:rPr>
              <a:t>integrity</a:t>
            </a:r>
          </a:p>
          <a:p>
            <a:pPr fontAlgn="t"/>
            <a:r>
              <a:rPr lang="en-GB" dirty="0">
                <a:latin typeface="Tempus Sans ITC" panose="04020404030D07020202" pitchFamily="82" charset="0"/>
              </a:rPr>
              <a:t>self-motivation</a:t>
            </a:r>
          </a:p>
          <a:p>
            <a:pPr fontAlgn="t"/>
            <a:r>
              <a:rPr lang="en-GB" dirty="0">
                <a:latin typeface="Tempus Sans ITC" panose="04020404030D07020202" pitchFamily="82" charset="0"/>
              </a:rPr>
              <a:t>responsibility</a:t>
            </a:r>
          </a:p>
          <a:p>
            <a:pPr fontAlgn="t"/>
            <a:r>
              <a:rPr lang="en-GB" dirty="0">
                <a:latin typeface="Tempus Sans ITC" panose="04020404030D07020202" pitchFamily="82" charset="0"/>
              </a:rPr>
              <a:t>quality</a:t>
            </a:r>
          </a:p>
          <a:p>
            <a:pPr fontAlgn="t"/>
            <a:r>
              <a:rPr lang="en-GB" dirty="0">
                <a:latin typeface="Tempus Sans ITC" panose="04020404030D07020202" pitchFamily="82" charset="0"/>
              </a:rPr>
              <a:t>organised</a:t>
            </a:r>
          </a:p>
          <a:p>
            <a:pPr fontAlgn="t"/>
            <a:r>
              <a:rPr lang="en-GB" dirty="0">
                <a:latin typeface="Tempus Sans ITC" panose="04020404030D07020202" pitchFamily="82" charset="0"/>
              </a:rPr>
              <a:t>inclusivity</a:t>
            </a:r>
          </a:p>
          <a:p>
            <a:pPr fontAlgn="t"/>
            <a:r>
              <a:rPr lang="en-GB" dirty="0">
                <a:latin typeface="Tempus Sans ITC" panose="04020404030D07020202" pitchFamily="82" charset="0"/>
              </a:rPr>
              <a:t>accuracy</a:t>
            </a:r>
          </a:p>
          <a:p>
            <a:pPr fontAlgn="t"/>
            <a:r>
              <a:rPr lang="en-GB" dirty="0" smtClean="0">
                <a:latin typeface="Tempus Sans ITC" panose="04020404030D07020202" pitchFamily="82" charset="0"/>
              </a:rPr>
              <a:t>faith</a:t>
            </a:r>
            <a:endParaRPr lang="en-GB" dirty="0">
              <a:latin typeface="Tempus Sans ITC" panose="04020404030D07020202" pitchFamily="82" charset="0"/>
            </a:endParaRPr>
          </a:p>
        </p:txBody>
      </p:sp>
      <p:pic>
        <p:nvPicPr>
          <p:cNvPr id="2050" name="Picture 2" descr="Pencil GIFs | Teno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648197" y="3016251"/>
            <a:ext cx="4361834" cy="3271378"/>
          </a:xfrm>
          <a:prstGeom prst="rect">
            <a:avLst/>
          </a:prstGeom>
          <a:noFill/>
          <a:extLst>
            <a:ext uri="{909E8E84-426E-40DD-AFC4-6F175D3DCCD1}">
              <a14:hiddenFill xmlns:a14="http://schemas.microsoft.com/office/drawing/2010/main">
                <a:solidFill>
                  <a:srgbClr val="FFFFFF"/>
                </a:solidFill>
              </a14:hiddenFill>
            </a:ext>
          </a:extLst>
        </p:spPr>
      </p:pic>
      <p:sp>
        <p:nvSpPr>
          <p:cNvPr id="5" name="Subtitle 2"/>
          <p:cNvSpPr txBox="1">
            <a:spLocks/>
          </p:cNvSpPr>
          <p:nvPr/>
        </p:nvSpPr>
        <p:spPr>
          <a:xfrm>
            <a:off x="5284410" y="2802575"/>
            <a:ext cx="3682170" cy="459046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dirty="0" smtClean="0">
                <a:solidFill>
                  <a:srgbClr val="0070C0"/>
                </a:solidFill>
                <a:latin typeface="Tempus Sans ITC" panose="04020404030D07020202" pitchFamily="82" charset="0"/>
              </a:rPr>
              <a:t>Step One </a:t>
            </a:r>
            <a:r>
              <a:rPr lang="en-GB" b="1" dirty="0" smtClean="0">
                <a:latin typeface="Tempus Sans ITC" panose="04020404030D07020202" pitchFamily="82" charset="0"/>
              </a:rPr>
              <a:t>- please write down five more values that you think are important in school. For example, another could be patience. </a:t>
            </a:r>
            <a:endParaRPr lang="en-GB" b="1" dirty="0">
              <a:latin typeface="Tempus Sans ITC" panose="04020404030D07020202" pitchFamily="82" charset="0"/>
            </a:endParaRPr>
          </a:p>
        </p:txBody>
      </p:sp>
    </p:spTree>
    <p:extLst>
      <p:ext uri="{BB962C8B-B14F-4D97-AF65-F5344CB8AC3E}">
        <p14:creationId xmlns:p14="http://schemas.microsoft.com/office/powerpoint/2010/main" val="3453577331"/>
      </p:ext>
    </p:extLst>
  </p:cSld>
  <p:clrMapOvr>
    <a:masterClrMapping/>
  </p:clrMapOvr>
  <p:transition spd="slow">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3544" y="0"/>
            <a:ext cx="10515600" cy="1325563"/>
          </a:xfrm>
        </p:spPr>
        <p:txBody>
          <a:bodyPr/>
          <a:lstStyle/>
          <a:p>
            <a:r>
              <a:rPr lang="en-GB" dirty="0" smtClean="0">
                <a:latin typeface="Jokerman" panose="04090605060D06020702" pitchFamily="82" charset="0"/>
              </a:rPr>
              <a:t>Buddies in school</a:t>
            </a:r>
            <a:endParaRPr lang="en-GB" dirty="0">
              <a:latin typeface="Jokerman" panose="04090605060D06020702" pitchFamily="82" charset="0"/>
            </a:endParaRPr>
          </a:p>
        </p:txBody>
      </p:sp>
      <p:sp>
        <p:nvSpPr>
          <p:cNvPr id="5" name="Subtitle 2"/>
          <p:cNvSpPr txBox="1">
            <a:spLocks/>
          </p:cNvSpPr>
          <p:nvPr/>
        </p:nvSpPr>
        <p:spPr>
          <a:xfrm>
            <a:off x="313544" y="2008682"/>
            <a:ext cx="8743195" cy="386272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smtClean="0">
                <a:solidFill>
                  <a:srgbClr val="0070C0"/>
                </a:solidFill>
                <a:latin typeface="Tempus Sans ITC" panose="04020404030D07020202" pitchFamily="82" charset="0"/>
              </a:rPr>
              <a:t>Step Two </a:t>
            </a:r>
            <a:r>
              <a:rPr lang="en-GB" b="1" dirty="0" smtClean="0">
                <a:latin typeface="Tempus Sans ITC" panose="04020404030D07020202" pitchFamily="82" charset="0"/>
              </a:rPr>
              <a:t>- we wanted to share with you a new welcome video for those coming into Nursery and Reception.  Click to play and look out for some of your buddies!</a:t>
            </a:r>
          </a:p>
          <a:p>
            <a:pPr marL="0" indent="0">
              <a:buNone/>
            </a:pPr>
            <a:endParaRPr lang="en-GB" b="1" dirty="0">
              <a:latin typeface="Tempus Sans ITC" panose="04020404030D07020202" pitchFamily="82" charset="0"/>
            </a:endParaRPr>
          </a:p>
          <a:p>
            <a:pPr marL="0" indent="0">
              <a:buNone/>
            </a:pPr>
            <a:endParaRPr lang="en-GB" b="1" dirty="0" smtClean="0">
              <a:latin typeface="Tempus Sans ITC" panose="04020404030D07020202" pitchFamily="82" charset="0"/>
            </a:endParaRPr>
          </a:p>
        </p:txBody>
      </p:sp>
      <p:sp>
        <p:nvSpPr>
          <p:cNvPr id="3" name="Rectangle 2"/>
          <p:cNvSpPr/>
          <p:nvPr/>
        </p:nvSpPr>
        <p:spPr>
          <a:xfrm>
            <a:off x="1528996" y="4405191"/>
            <a:ext cx="8874711" cy="954107"/>
          </a:xfrm>
          <a:prstGeom prst="rect">
            <a:avLst/>
          </a:prstGeom>
        </p:spPr>
        <p:txBody>
          <a:bodyPr wrap="square">
            <a:spAutoFit/>
          </a:bodyPr>
          <a:lstStyle/>
          <a:p>
            <a:r>
              <a:rPr lang="en-GB" sz="2800" dirty="0" smtClean="0">
                <a:latin typeface="Tempus Sans ITC" panose="04020404030D07020202" pitchFamily="82" charset="0"/>
              </a:rPr>
              <a:t>To enjoy the full quality version on our school website, please </a:t>
            </a:r>
            <a:r>
              <a:rPr lang="en-GB" sz="2800" dirty="0" smtClean="0">
                <a:latin typeface="Tempus Sans ITC" panose="04020404030D07020202" pitchFamily="82" charset="0"/>
                <a:hlinkClick r:id="rId3"/>
              </a:rPr>
              <a:t>click here</a:t>
            </a:r>
            <a:r>
              <a:rPr lang="en-GB" sz="2800" dirty="0" smtClean="0">
                <a:latin typeface="Tempus Sans ITC" panose="04020404030D07020202" pitchFamily="82" charset="0"/>
              </a:rPr>
              <a:t>.</a:t>
            </a:r>
          </a:p>
        </p:txBody>
      </p:sp>
      <p:pic>
        <p:nvPicPr>
          <p:cNvPr id="3074" name="Picture 2" descr="Clapper Board - Doris Love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95591">
            <a:off x="9056739" y="272787"/>
            <a:ext cx="3122016" cy="32041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229404"/>
      </p:ext>
    </p:extLst>
  </p:cSld>
  <p:clrMapOvr>
    <a:masterClrMapping/>
  </p:clrMapOvr>
  <p:transition spd="slow">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0" name="Picture 6" descr="Clipart Writing Independent Writing - Writing Clipart - Png Download - Full  Size Clipart (#826785) - PinClipart"/>
          <p:cNvPicPr>
            <a:picLocks noChangeAspect="1" noChangeArrowheads="1"/>
          </p:cNvPicPr>
          <p:nvPr/>
        </p:nvPicPr>
        <p:blipFill>
          <a:blip r:embed="rId2">
            <a:clrChange>
              <a:clrFrom>
                <a:srgbClr val="EDEDED"/>
              </a:clrFrom>
              <a:clrTo>
                <a:srgbClr val="EDEDED">
                  <a:alpha val="0"/>
                </a:srgbClr>
              </a:clrTo>
            </a:clrChange>
            <a:extLst>
              <a:ext uri="{28A0092B-C50C-407E-A947-70E740481C1C}">
                <a14:useLocalDpi xmlns:a14="http://schemas.microsoft.com/office/drawing/2010/main" val="0"/>
              </a:ext>
            </a:extLst>
          </a:blip>
          <a:srcRect/>
          <a:stretch>
            <a:fillRect/>
          </a:stretch>
        </p:blipFill>
        <p:spPr bwMode="auto">
          <a:xfrm>
            <a:off x="9963546" y="3754723"/>
            <a:ext cx="2174740" cy="276599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613348" y="170253"/>
            <a:ext cx="10515600" cy="1325563"/>
          </a:xfrm>
        </p:spPr>
        <p:txBody>
          <a:bodyPr/>
          <a:lstStyle/>
          <a:p>
            <a:r>
              <a:rPr lang="en-GB" dirty="0" smtClean="0">
                <a:latin typeface="Jokerman" panose="04090605060D06020702" pitchFamily="82" charset="0"/>
              </a:rPr>
              <a:t>Buddies in school</a:t>
            </a:r>
            <a:endParaRPr lang="en-GB" dirty="0">
              <a:latin typeface="Jokerman" panose="04090605060D06020702" pitchFamily="82" charset="0"/>
            </a:endParaRPr>
          </a:p>
        </p:txBody>
      </p:sp>
      <p:sp>
        <p:nvSpPr>
          <p:cNvPr id="5" name="Subtitle 2"/>
          <p:cNvSpPr txBox="1">
            <a:spLocks/>
          </p:cNvSpPr>
          <p:nvPr/>
        </p:nvSpPr>
        <p:spPr>
          <a:xfrm>
            <a:off x="613348" y="1375894"/>
            <a:ext cx="9819806" cy="5309719"/>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smtClean="0">
                <a:latin typeface="Tempus Sans ITC" panose="04020404030D07020202" pitchFamily="82" charset="0"/>
              </a:rPr>
              <a:t>It has been a tricky time at the moment, to meet with Reception children, but you haven’t let that stop you from being an amazing Buddy to your Reception friend. With the importance of this in mind, you are going to prepare a prayer or reflection for your buddy. </a:t>
            </a:r>
          </a:p>
          <a:p>
            <a:pPr marL="0" indent="0">
              <a:buNone/>
            </a:pPr>
            <a:endParaRPr lang="en-GB" sz="1600" dirty="0">
              <a:latin typeface="Tempus Sans ITC" panose="04020404030D07020202" pitchFamily="82" charset="0"/>
            </a:endParaRPr>
          </a:p>
          <a:p>
            <a:pPr marL="0" indent="0">
              <a:buNone/>
            </a:pPr>
            <a:r>
              <a:rPr lang="en-GB" dirty="0" smtClean="0">
                <a:latin typeface="Tempus Sans ITC" panose="04020404030D07020202" pitchFamily="82" charset="0"/>
              </a:rPr>
              <a:t>This will be used by the Reception teacher and the whole of the class during collective worship or before going home at the end of the day.</a:t>
            </a:r>
          </a:p>
          <a:p>
            <a:pPr marL="0" indent="0">
              <a:buNone/>
            </a:pPr>
            <a:endParaRPr lang="en-GB" sz="1600" b="1" dirty="0" smtClean="0">
              <a:latin typeface="Tempus Sans ITC" panose="04020404030D07020202" pitchFamily="82" charset="0"/>
            </a:endParaRPr>
          </a:p>
          <a:p>
            <a:pPr marL="0" indent="0">
              <a:buNone/>
            </a:pPr>
            <a:r>
              <a:rPr lang="en-GB" b="1" dirty="0" smtClean="0">
                <a:solidFill>
                  <a:srgbClr val="0070C0"/>
                </a:solidFill>
                <a:latin typeface="Tempus Sans ITC" panose="04020404030D07020202" pitchFamily="82" charset="0"/>
              </a:rPr>
              <a:t>Task Three </a:t>
            </a:r>
            <a:r>
              <a:rPr lang="en-GB" b="1" dirty="0" smtClean="0">
                <a:latin typeface="Tempus Sans ITC" panose="04020404030D07020202" pitchFamily="82" charset="0"/>
              </a:rPr>
              <a:t>- today, I’d like you to write a short script for this. You need to choose one or two values that you think are important for your buddy and the class to consider. </a:t>
            </a:r>
          </a:p>
          <a:p>
            <a:pPr marL="0" indent="0">
              <a:buNone/>
            </a:pPr>
            <a:endParaRPr lang="en-GB" sz="1600" b="1" dirty="0">
              <a:latin typeface="Tempus Sans ITC" panose="04020404030D07020202" pitchFamily="82" charset="0"/>
            </a:endParaRPr>
          </a:p>
          <a:p>
            <a:pPr marL="0" indent="0">
              <a:buNone/>
            </a:pPr>
            <a:r>
              <a:rPr lang="en-GB" b="1" dirty="0" smtClean="0">
                <a:latin typeface="Tempus Sans ITC" panose="04020404030D07020202" pitchFamily="82" charset="0"/>
              </a:rPr>
              <a:t>The next page gives an example…</a:t>
            </a:r>
            <a:endParaRPr lang="en-GB" b="1" dirty="0">
              <a:latin typeface="Tempus Sans ITC" panose="04020404030D07020202" pitchFamily="82" charset="0"/>
            </a:endParaRPr>
          </a:p>
        </p:txBody>
      </p:sp>
    </p:spTree>
    <p:extLst>
      <p:ext uri="{BB962C8B-B14F-4D97-AF65-F5344CB8AC3E}">
        <p14:creationId xmlns:p14="http://schemas.microsoft.com/office/powerpoint/2010/main" val="2422704510"/>
      </p:ext>
    </p:extLst>
  </p:cSld>
  <p:clrMapOvr>
    <a:masterClrMapping/>
  </p:clrMapOvr>
  <p:transition spd="slow">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3347" y="0"/>
            <a:ext cx="10515600" cy="1325563"/>
          </a:xfrm>
        </p:spPr>
        <p:txBody>
          <a:bodyPr>
            <a:normAutofit/>
          </a:bodyPr>
          <a:lstStyle/>
          <a:p>
            <a:r>
              <a:rPr lang="en-GB" sz="4000" dirty="0" smtClean="0">
                <a:solidFill>
                  <a:srgbClr val="0070C0"/>
                </a:solidFill>
                <a:latin typeface="Jokerman" panose="04090605060D06020702" pitchFamily="82" charset="0"/>
              </a:rPr>
              <a:t>Step four </a:t>
            </a:r>
            <a:r>
              <a:rPr lang="en-GB" sz="4000" dirty="0" smtClean="0">
                <a:latin typeface="Jokerman" panose="04090605060D06020702" pitchFamily="82" charset="0"/>
              </a:rPr>
              <a:t>– writing a prayer or reflection  </a:t>
            </a:r>
            <a:endParaRPr lang="en-GB" sz="4000" dirty="0">
              <a:solidFill>
                <a:srgbClr val="0070C0"/>
              </a:solidFill>
              <a:latin typeface="Jokerman" panose="04090605060D06020702" pitchFamily="82" charset="0"/>
            </a:endParaRPr>
          </a:p>
        </p:txBody>
      </p:sp>
      <p:sp>
        <p:nvSpPr>
          <p:cNvPr id="5" name="Subtitle 2"/>
          <p:cNvSpPr txBox="1">
            <a:spLocks/>
          </p:cNvSpPr>
          <p:nvPr/>
        </p:nvSpPr>
        <p:spPr>
          <a:xfrm rot="21176424">
            <a:off x="897318" y="1631379"/>
            <a:ext cx="5531283" cy="4962288"/>
          </a:xfrm>
          <a:prstGeom prst="rect">
            <a:avLst/>
          </a:prstGeom>
          <a:solidFill>
            <a:schemeClr val="accent4">
              <a:lumMod val="20000"/>
              <a:lumOff val="80000"/>
            </a:schemeClr>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smtClean="0">
                <a:latin typeface="Monotype Corsiva" panose="03010101010201010101" pitchFamily="66" charset="0"/>
              </a:rPr>
              <a:t>Hello (name of your buddy) and Reception! I hope that you are ok. </a:t>
            </a:r>
          </a:p>
          <a:p>
            <a:pPr marL="0" indent="0">
              <a:buNone/>
            </a:pPr>
            <a:r>
              <a:rPr lang="en-GB" sz="2400" b="1" dirty="0" smtClean="0">
                <a:latin typeface="Monotype Corsiva" panose="03010101010201010101" pitchFamily="66" charset="0"/>
              </a:rPr>
              <a:t>Let us pray.</a:t>
            </a:r>
          </a:p>
          <a:p>
            <a:pPr marL="0" indent="0">
              <a:buNone/>
            </a:pPr>
            <a:r>
              <a:rPr lang="en-GB" sz="2400" b="1" dirty="0" smtClean="0">
                <a:latin typeface="Monotype Corsiva" panose="03010101010201010101" pitchFamily="66" charset="0"/>
              </a:rPr>
              <a:t>Father God,</a:t>
            </a:r>
          </a:p>
          <a:p>
            <a:pPr marL="0" indent="0">
              <a:buNone/>
            </a:pPr>
            <a:r>
              <a:rPr lang="en-GB" sz="2400" b="1" dirty="0" smtClean="0">
                <a:latin typeface="Monotype Corsiva" panose="03010101010201010101" pitchFamily="66" charset="0"/>
              </a:rPr>
              <a:t>Thank you for (name of buddy) and all of the children in Reception. </a:t>
            </a:r>
          </a:p>
          <a:p>
            <a:pPr marL="0" indent="0">
              <a:buNone/>
            </a:pPr>
            <a:r>
              <a:rPr lang="en-GB" sz="2400" b="1" dirty="0" smtClean="0">
                <a:latin typeface="Monotype Corsiva" panose="03010101010201010101" pitchFamily="66" charset="0"/>
              </a:rPr>
              <a:t>Help everyone to be kind to each other.</a:t>
            </a:r>
          </a:p>
          <a:p>
            <a:pPr marL="0" indent="0">
              <a:buNone/>
            </a:pPr>
            <a:r>
              <a:rPr lang="en-GB" sz="2400" b="1" dirty="0" smtClean="0">
                <a:latin typeface="Monotype Corsiva" panose="03010101010201010101" pitchFamily="66" charset="0"/>
              </a:rPr>
              <a:t>Help all of the children to share toys and equipment.</a:t>
            </a:r>
          </a:p>
          <a:p>
            <a:pPr marL="0" indent="0">
              <a:buNone/>
            </a:pPr>
            <a:r>
              <a:rPr lang="en-GB" sz="2400" b="1" dirty="0" smtClean="0">
                <a:latin typeface="Monotype Corsiva" panose="03010101010201010101" pitchFamily="66" charset="0"/>
              </a:rPr>
              <a:t>Help them to be a kind friend, ready to help.</a:t>
            </a:r>
          </a:p>
          <a:p>
            <a:pPr marL="0" indent="0">
              <a:buNone/>
            </a:pPr>
            <a:r>
              <a:rPr lang="en-GB" sz="2400" b="1" dirty="0" smtClean="0">
                <a:latin typeface="Monotype Corsiva" panose="03010101010201010101" pitchFamily="66" charset="0"/>
              </a:rPr>
              <a:t>Amen</a:t>
            </a:r>
          </a:p>
        </p:txBody>
      </p:sp>
      <p:sp>
        <p:nvSpPr>
          <p:cNvPr id="8" name="TextBox 7"/>
          <p:cNvSpPr txBox="1"/>
          <p:nvPr/>
        </p:nvSpPr>
        <p:spPr>
          <a:xfrm>
            <a:off x="6793121" y="1231588"/>
            <a:ext cx="3147935" cy="646331"/>
          </a:xfrm>
          <a:prstGeom prst="rect">
            <a:avLst/>
          </a:prstGeom>
          <a:noFill/>
        </p:spPr>
        <p:txBody>
          <a:bodyPr wrap="square" rtlCol="0">
            <a:spAutoFit/>
          </a:bodyPr>
          <a:lstStyle/>
          <a:p>
            <a:r>
              <a:rPr lang="en-GB" dirty="0" smtClean="0">
                <a:solidFill>
                  <a:srgbClr val="FF0000"/>
                </a:solidFill>
              </a:rPr>
              <a:t>Click for instructions and to hear a challenge</a:t>
            </a:r>
            <a:endParaRPr lang="en-GB" dirty="0">
              <a:solidFill>
                <a:srgbClr val="FF0000"/>
              </a:solidFill>
            </a:endParaRPr>
          </a:p>
        </p:txBody>
      </p:sp>
      <p:sp>
        <p:nvSpPr>
          <p:cNvPr id="10" name="TextBox 9"/>
          <p:cNvSpPr txBox="1"/>
          <p:nvPr/>
        </p:nvSpPr>
        <p:spPr>
          <a:xfrm rot="765516">
            <a:off x="7006729" y="2351914"/>
            <a:ext cx="4158213" cy="4154984"/>
          </a:xfrm>
          <a:prstGeom prst="rect">
            <a:avLst/>
          </a:prstGeom>
          <a:solidFill>
            <a:schemeClr val="accent4">
              <a:lumMod val="20000"/>
              <a:lumOff val="80000"/>
            </a:schemeClr>
          </a:solidFill>
        </p:spPr>
        <p:txBody>
          <a:bodyPr wrap="square" rtlCol="0">
            <a:spAutoFit/>
          </a:bodyPr>
          <a:lstStyle/>
          <a:p>
            <a:r>
              <a:rPr lang="en-GB" sz="2400" dirty="0" smtClean="0">
                <a:latin typeface="Monotype Corsiva" panose="03010101010201010101" pitchFamily="66" charset="0"/>
              </a:rPr>
              <a:t>Hello Reception and (name of buddy). Let us close our eyes and take some time to have a little think together. I have been thinking about how important kindness is. How can you be a kind friend? How can you be kind in the playground? [pause for a moment] </a:t>
            </a:r>
            <a:r>
              <a:rPr lang="en-GB" sz="2400" dirty="0">
                <a:latin typeface="Monotype Corsiva" panose="03010101010201010101" pitchFamily="66" charset="0"/>
              </a:rPr>
              <a:t>H</a:t>
            </a:r>
            <a:r>
              <a:rPr lang="en-GB" sz="2400" dirty="0" smtClean="0">
                <a:latin typeface="Monotype Corsiva" panose="03010101010201010101" pitchFamily="66" charset="0"/>
              </a:rPr>
              <a:t>ow can you be kind in your class? [pause for a moment]. </a:t>
            </a:r>
            <a:endParaRPr lang="en-GB" sz="2400" dirty="0">
              <a:latin typeface="Monotype Corsiva" panose="03010101010201010101" pitchFamily="66" charset="0"/>
            </a:endParaRPr>
          </a:p>
          <a:p>
            <a:r>
              <a:rPr lang="en-GB" sz="2400" dirty="0" smtClean="0">
                <a:latin typeface="Monotype Corsiva" panose="03010101010201010101" pitchFamily="66" charset="0"/>
              </a:rPr>
              <a:t>Let’s finish with a smile of kindness to each other. Lovely!</a:t>
            </a:r>
          </a:p>
        </p:txBody>
      </p:sp>
      <p:pic>
        <p:nvPicPr>
          <p:cNvPr id="9"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747197" y="1231588"/>
            <a:ext cx="609600" cy="609600"/>
          </a:xfrm>
          <a:prstGeom prst="rect">
            <a:avLst/>
          </a:prstGeom>
        </p:spPr>
      </p:pic>
    </p:spTree>
    <p:extLst>
      <p:ext uri="{BB962C8B-B14F-4D97-AF65-F5344CB8AC3E}">
        <p14:creationId xmlns:p14="http://schemas.microsoft.com/office/powerpoint/2010/main" val="730822413"/>
      </p:ext>
    </p:extLst>
  </p:cSld>
  <p:clrMapOvr>
    <a:masterClrMapping/>
  </p:clrMapOvr>
  <p:transition spd="slow">
    <p:fade thruBlk="1"/>
  </p:transition>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88657" fill="hold"/>
                                        <p:tgtEl>
                                          <p:spTgt spid="9"/>
                                        </p:tgtEl>
                                      </p:cBhvr>
                                    </p:cmd>
                                  </p:childTnLst>
                                </p:cTn>
                              </p:par>
                            </p:childTnLst>
                          </p:cTn>
                        </p:par>
                      </p:childTnLst>
                    </p:cTn>
                  </p:par>
                </p:childTnLst>
              </p:cTn>
              <p:nextCondLst>
                <p:cond evt="onClick" delay="0">
                  <p:tgtEl>
                    <p:spTgt spid="9"/>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89780"/>
            <a:ext cx="10515600" cy="1325563"/>
          </a:xfrm>
        </p:spPr>
        <p:txBody>
          <a:bodyPr>
            <a:noAutofit/>
          </a:bodyPr>
          <a:lstStyle/>
          <a:p>
            <a:r>
              <a:rPr lang="en-GB" sz="2800" dirty="0" smtClean="0">
                <a:latin typeface="Tempus Sans ITC" panose="04020404030D07020202" pitchFamily="82" charset="0"/>
              </a:rPr>
              <a:t>Please hand in your prayer or reflection by via Teams. </a:t>
            </a:r>
            <a:br>
              <a:rPr lang="en-GB" sz="2800" dirty="0" smtClean="0">
                <a:latin typeface="Tempus Sans ITC" panose="04020404030D07020202" pitchFamily="82" charset="0"/>
              </a:rPr>
            </a:br>
            <a:r>
              <a:rPr lang="en-GB" sz="2800" dirty="0">
                <a:latin typeface="Tempus Sans ITC" panose="04020404030D07020202" pitchFamily="82" charset="0"/>
              </a:rPr>
              <a:t/>
            </a:r>
            <a:br>
              <a:rPr lang="en-GB" sz="2800" dirty="0">
                <a:latin typeface="Tempus Sans ITC" panose="04020404030D07020202" pitchFamily="82" charset="0"/>
              </a:rPr>
            </a:br>
            <a:r>
              <a:rPr lang="en-GB" sz="2800" dirty="0" smtClean="0">
                <a:latin typeface="Tempus Sans ITC" panose="04020404030D07020202" pitchFamily="82" charset="0"/>
              </a:rPr>
              <a:t>I am happy to receive this in any form, such as a photograph of your writing, a PowerPoint or a Word file. </a:t>
            </a:r>
            <a:endParaRPr lang="en-GB" sz="2800" dirty="0">
              <a:latin typeface="Tempus Sans ITC" panose="04020404030D07020202" pitchFamily="82" charset="0"/>
            </a:endParaRPr>
          </a:p>
        </p:txBody>
      </p:sp>
      <p:pic>
        <p:nvPicPr>
          <p:cNvPr id="5122" name="Picture 2" descr="Microsoft Teams Review | PCMa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17768" y="3196547"/>
            <a:ext cx="4356464" cy="2450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6306108"/>
      </p:ext>
    </p:extLst>
  </p:cSld>
  <p:clrMapOvr>
    <a:masterClrMapping/>
  </p:clrMapOvr>
  <p:transition spd="slow">
    <p:fade thruBlk="1"/>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581</TotalTime>
  <Words>419</Words>
  <Application>Microsoft Office PowerPoint</Application>
  <PresentationFormat>Widescreen</PresentationFormat>
  <Paragraphs>40</Paragraphs>
  <Slides>6</Slides>
  <Notes>1</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Arial</vt:lpstr>
      <vt:lpstr>Calibri</vt:lpstr>
      <vt:lpstr>Calibri Light</vt:lpstr>
      <vt:lpstr>Jokerman</vt:lpstr>
      <vt:lpstr>Monotype Corsiva</vt:lpstr>
      <vt:lpstr>Tempus Sans ITC</vt:lpstr>
      <vt:lpstr>Office Theme</vt:lpstr>
      <vt:lpstr>One word but many meanings! </vt:lpstr>
      <vt:lpstr>These are our school values</vt:lpstr>
      <vt:lpstr>Buddies in school</vt:lpstr>
      <vt:lpstr>Buddies in school</vt:lpstr>
      <vt:lpstr>Step four – writing a prayer or reflection  </vt:lpstr>
      <vt:lpstr>Please hand in your prayer or reflection by via Teams.   I am happy to receive this in any form, such as a photograph of your writing, a PowerPoint or a Word file. </vt:lpstr>
    </vt:vector>
  </TitlesOfParts>
  <Company>Berkswich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Joint</dc:creator>
  <cp:lastModifiedBy>Rachel Joint</cp:lastModifiedBy>
  <cp:revision>19</cp:revision>
  <dcterms:created xsi:type="dcterms:W3CDTF">2020-11-15T09:11:32Z</dcterms:created>
  <dcterms:modified xsi:type="dcterms:W3CDTF">2020-11-15T20:50:10Z</dcterms:modified>
</cp:coreProperties>
</file>