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8" r:id="rId3"/>
    <p:sldId id="257" r:id="rId4"/>
    <p:sldId id="261"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0000" autoAdjust="0"/>
  </p:normalViewPr>
  <p:slideViewPr>
    <p:cSldViewPr snapToGrid="0">
      <p:cViewPr varScale="1">
        <p:scale>
          <a:sx n="55" d="100"/>
          <a:sy n="55" d="100"/>
        </p:scale>
        <p:origin x="12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7948AA-326C-4030-BFD4-B1849EC613E9}" type="datetimeFigureOut">
              <a:rPr lang="en-GB" smtClean="0"/>
              <a:t>15/11/2020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DD8916-7C4C-457D-9313-88C41ACDE8EC}" type="slidenum">
              <a:rPr lang="en-GB" smtClean="0"/>
              <a:t>‹#›</a:t>
            </a:fld>
            <a:endParaRPr lang="en-GB"/>
          </a:p>
        </p:txBody>
      </p:sp>
    </p:spTree>
    <p:extLst>
      <p:ext uri="{BB962C8B-B14F-4D97-AF65-F5344CB8AC3E}">
        <p14:creationId xmlns:p14="http://schemas.microsoft.com/office/powerpoint/2010/main" val="1594870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DD8916-7C4C-457D-9313-88C41ACDE8EC}" type="slidenum">
              <a:rPr lang="en-GB" smtClean="0"/>
              <a:t>2</a:t>
            </a:fld>
            <a:endParaRPr lang="en-GB"/>
          </a:p>
        </p:txBody>
      </p:sp>
    </p:spTree>
    <p:extLst>
      <p:ext uri="{BB962C8B-B14F-4D97-AF65-F5344CB8AC3E}">
        <p14:creationId xmlns:p14="http://schemas.microsoft.com/office/powerpoint/2010/main" val="1647731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01DD8916-7C4C-457D-9313-88C41ACDE8EC}" type="slidenum">
              <a:rPr lang="en-GB" smtClean="0"/>
              <a:t>3</a:t>
            </a:fld>
            <a:endParaRPr lang="en-GB"/>
          </a:p>
        </p:txBody>
      </p:sp>
    </p:spTree>
    <p:extLst>
      <p:ext uri="{BB962C8B-B14F-4D97-AF65-F5344CB8AC3E}">
        <p14:creationId xmlns:p14="http://schemas.microsoft.com/office/powerpoint/2010/main" val="3905832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https://www.christianaid.org.uk/appeals-key-appeals/christmas-appeal/christmas-stories-page</a:t>
            </a:r>
          </a:p>
          <a:p>
            <a:r>
              <a:rPr lang="en-GB" dirty="0" smtClean="0"/>
              <a:t>https://youtu.be/h50XZlMoX8w</a:t>
            </a:r>
          </a:p>
        </p:txBody>
      </p:sp>
      <p:sp>
        <p:nvSpPr>
          <p:cNvPr id="4" name="Slide Number Placeholder 3"/>
          <p:cNvSpPr>
            <a:spLocks noGrp="1"/>
          </p:cNvSpPr>
          <p:nvPr>
            <p:ph type="sldNum" sz="quarter" idx="10"/>
          </p:nvPr>
        </p:nvSpPr>
        <p:spPr/>
        <p:txBody>
          <a:bodyPr/>
          <a:lstStyle/>
          <a:p>
            <a:fld id="{01DD8916-7C4C-457D-9313-88C41ACDE8EC}" type="slidenum">
              <a:rPr lang="en-GB" smtClean="0"/>
              <a:t>4</a:t>
            </a:fld>
            <a:endParaRPr lang="en-GB"/>
          </a:p>
        </p:txBody>
      </p:sp>
    </p:spTree>
    <p:extLst>
      <p:ext uri="{BB962C8B-B14F-4D97-AF65-F5344CB8AC3E}">
        <p14:creationId xmlns:p14="http://schemas.microsoft.com/office/powerpoint/2010/main" val="1137040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72F1530-E36A-4C4E-987B-81F79BC96852}"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257542514"/>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2F1530-E36A-4C4E-987B-81F79BC96852}"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2456484"/>
      </p:ext>
    </p:extLst>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2F1530-E36A-4C4E-987B-81F79BC96852}"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3413342771"/>
      </p:ext>
    </p:extLst>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72F1530-E36A-4C4E-987B-81F79BC96852}"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696177544"/>
      </p:ext>
    </p:extLst>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72F1530-E36A-4C4E-987B-81F79BC96852}" type="datetimeFigureOut">
              <a:rPr lang="en-GB" smtClean="0"/>
              <a:t>15/11/2020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3048024973"/>
      </p:ext>
    </p:extLst>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2F1530-E36A-4C4E-987B-81F79BC96852}" type="datetimeFigureOut">
              <a:rPr lang="en-GB" smtClean="0"/>
              <a:t>15/11/2020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4070302921"/>
      </p:ext>
    </p:extLst>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2F1530-E36A-4C4E-987B-81F79BC96852}" type="datetimeFigureOut">
              <a:rPr lang="en-GB" smtClean="0"/>
              <a:t>15/11/2020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077278617"/>
      </p:ext>
    </p:extLst>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2F1530-E36A-4C4E-987B-81F79BC96852}"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762491804"/>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2F1530-E36A-4C4E-987B-81F79BC96852}"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3160496012"/>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2F1530-E36A-4C4E-987B-81F79BC96852}"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4196289557"/>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2F1530-E36A-4C4E-987B-81F79BC96852}"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3594320581"/>
      </p:ext>
    </p:extLst>
  </p:cSld>
  <p:clrMapOvr>
    <a:masterClrMapping/>
  </p:clrMapOvr>
  <p:transition spd="slow">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2F1530-E36A-4C4E-987B-81F79BC96852}" type="datetimeFigureOut">
              <a:rPr lang="en-GB" smtClean="0"/>
              <a:t>15/11/2020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7FB1A-B3A1-4FA3-B606-7282A0C8E035}" type="slidenum">
              <a:rPr lang="en-GB" smtClean="0"/>
              <a:t>‹#›</a:t>
            </a:fld>
            <a:endParaRPr lang="en-GB"/>
          </a:p>
        </p:txBody>
      </p:sp>
    </p:spTree>
    <p:extLst>
      <p:ext uri="{BB962C8B-B14F-4D97-AF65-F5344CB8AC3E}">
        <p14:creationId xmlns:p14="http://schemas.microsoft.com/office/powerpoint/2010/main" val="124919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thruBlk="1"/>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07/relationships/media" Target="../media/media2.m4a"/><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audio" Target="../media/media2.m4a"/><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www.christianaid.org.uk/appeals-key-appeals/christmas-appeal/christmas-stories-pag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hyperlink" Target="https://youtu.be/h50XZlMoX8w"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5126" name="Picture 6" descr="Christmas Hope Still Volume 4 | Christmas Still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839586"/>
      </p:ext>
    </p:extLst>
  </p:cSld>
  <p:clrMapOvr>
    <a:masterClrMapping/>
  </p:clrMapOvr>
  <mc:AlternateContent xmlns:mc="http://schemas.openxmlformats.org/markup-compatibility/2006">
    <mc:Choice xmlns:p14="http://schemas.microsoft.com/office/powerpoint/2010/main" Requires="p14">
      <p:transition spd="slow" p14:dur="1750">
        <p:fade thruBlk="1"/>
      </p:transition>
    </mc:Choice>
    <mc:Fallback>
      <p:transition spd="slow">
        <p:fade thruBlk="1"/>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581" y="19660"/>
            <a:ext cx="10515600" cy="1325563"/>
          </a:xfrm>
        </p:spPr>
        <p:txBody>
          <a:bodyPr>
            <a:normAutofit/>
          </a:bodyPr>
          <a:lstStyle/>
          <a:p>
            <a:r>
              <a:rPr lang="en-GB" sz="4000" dirty="0" smtClean="0">
                <a:solidFill>
                  <a:srgbClr val="0070C0"/>
                </a:solidFill>
                <a:effectLst>
                  <a:outerShdw blurRad="38100" dist="38100" dir="2700000" algn="tl">
                    <a:srgbClr val="000000">
                      <a:alpha val="43137"/>
                    </a:srgbClr>
                  </a:outerShdw>
                </a:effectLst>
                <a:latin typeface="Tempus Sans ITC" panose="04020404030D07020202" pitchFamily="82" charset="0"/>
              </a:rPr>
              <a:t>Step One </a:t>
            </a:r>
            <a:r>
              <a:rPr lang="en-GB" sz="4000" dirty="0" smtClean="0">
                <a:solidFill>
                  <a:srgbClr val="C00000"/>
                </a:solidFill>
                <a:effectLst>
                  <a:outerShdw blurRad="38100" dist="38100" dir="2700000" algn="tl">
                    <a:srgbClr val="000000">
                      <a:alpha val="43137"/>
                    </a:srgbClr>
                  </a:outerShdw>
                </a:effectLst>
                <a:latin typeface="Tempus Sans ITC" panose="04020404030D07020202" pitchFamily="82" charset="0"/>
              </a:rPr>
              <a:t>- find out where are we heading? </a:t>
            </a:r>
            <a:endParaRPr lang="en-GB" sz="4000" dirty="0">
              <a:solidFill>
                <a:srgbClr val="C00000"/>
              </a:solidFill>
              <a:effectLst>
                <a:outerShdw blurRad="38100" dist="38100" dir="2700000" algn="tl">
                  <a:srgbClr val="000000">
                    <a:alpha val="43137"/>
                  </a:srgbClr>
                </a:outerShdw>
              </a:effectLst>
              <a:latin typeface="Tempus Sans ITC" panose="04020404030D07020202" pitchFamily="82" charset="0"/>
            </a:endParaRPr>
          </a:p>
        </p:txBody>
      </p:sp>
      <p:sp>
        <p:nvSpPr>
          <p:cNvPr id="3" name="Content Placeholder 2"/>
          <p:cNvSpPr>
            <a:spLocks noGrp="1"/>
          </p:cNvSpPr>
          <p:nvPr>
            <p:ph idx="1"/>
          </p:nvPr>
        </p:nvSpPr>
        <p:spPr>
          <a:xfrm>
            <a:off x="218099" y="1230923"/>
            <a:ext cx="9262940" cy="5421806"/>
          </a:xfrm>
        </p:spPr>
        <p:txBody>
          <a:bodyPr>
            <a:normAutofit/>
          </a:bodyPr>
          <a:lstStyle/>
          <a:p>
            <a:pPr marL="0" indent="0">
              <a:buNone/>
            </a:pPr>
            <a:r>
              <a:rPr lang="en-GB" dirty="0" smtClean="0">
                <a:latin typeface="Tempus Sans ITC" panose="04020404030D07020202" pitchFamily="82" charset="0"/>
              </a:rPr>
              <a:t>You are going to write a piece of information for others to read about the problems faced in some communities because of global warming.  It needs to:</a:t>
            </a:r>
          </a:p>
          <a:p>
            <a:pPr marL="0" indent="0">
              <a:buNone/>
            </a:pPr>
            <a:endParaRPr lang="en-GB" sz="1400" dirty="0" smtClean="0">
              <a:latin typeface="Tempus Sans ITC" panose="04020404030D07020202" pitchFamily="82" charset="0"/>
            </a:endParaRPr>
          </a:p>
          <a:p>
            <a:pPr marL="971550" lvl="1" indent="-514350">
              <a:buFont typeface="+mj-lt"/>
              <a:buAutoNum type="arabicPeriod"/>
            </a:pPr>
            <a:r>
              <a:rPr lang="en-GB" sz="2600" b="1" dirty="0" smtClean="0">
                <a:latin typeface="Tempus Sans ITC" panose="04020404030D07020202" pitchFamily="82" charset="0"/>
              </a:rPr>
              <a:t>contain the facts needed for the reader to understand the issues</a:t>
            </a:r>
          </a:p>
          <a:p>
            <a:pPr marL="971550" lvl="1" indent="-514350">
              <a:buFont typeface="+mj-lt"/>
              <a:buAutoNum type="arabicPeriod"/>
            </a:pPr>
            <a:r>
              <a:rPr lang="en-GB" sz="2600" b="1" dirty="0" smtClean="0">
                <a:latin typeface="Tempus Sans ITC" panose="04020404030D07020202" pitchFamily="82" charset="0"/>
              </a:rPr>
              <a:t>encourage the reader to support those affected badly  in ways such as, changing how we look after the planet   and donating to a charity like Christian aid which set up projects to help</a:t>
            </a:r>
          </a:p>
          <a:p>
            <a:pPr marL="0" indent="0">
              <a:buNone/>
            </a:pPr>
            <a:endParaRPr lang="en-GB" dirty="0" smtClean="0">
              <a:latin typeface="Tempus Sans ITC" panose="04020404030D07020202" pitchFamily="82" charset="0"/>
            </a:endParaRPr>
          </a:p>
          <a:p>
            <a:pPr marL="0" indent="0">
              <a:buNone/>
            </a:pPr>
            <a:endParaRPr lang="en-GB" dirty="0">
              <a:latin typeface="Tempus Sans ITC" panose="04020404030D07020202" pitchFamily="82" charset="0"/>
            </a:endParaRPr>
          </a:p>
        </p:txBody>
      </p:sp>
      <p:pic>
        <p:nvPicPr>
          <p:cNvPr id="1026" name="Picture 2" descr="Comic Book Thinking Sticker by ByAnnie for iOS &amp; Android | GIPH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417783" y="0"/>
            <a:ext cx="2633540" cy="28662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ritical &lt;strong&gt;Thinking&lt;/strong&gt; Skills Semina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51831" y="333713"/>
            <a:ext cx="1028700" cy="1497656"/>
          </a:xfrm>
          <a:prstGeom prst="rect">
            <a:avLst/>
          </a:prstGeom>
        </p:spPr>
      </p:pic>
      <p:sp>
        <p:nvSpPr>
          <p:cNvPr id="5" name="Rectangle 4"/>
          <p:cNvSpPr/>
          <p:nvPr/>
        </p:nvSpPr>
        <p:spPr>
          <a:xfrm>
            <a:off x="218099" y="5257562"/>
            <a:ext cx="11833224" cy="1600438"/>
          </a:xfrm>
          <a:prstGeom prst="rect">
            <a:avLst/>
          </a:prstGeom>
        </p:spPr>
        <p:txBody>
          <a:bodyPr wrap="square">
            <a:spAutoFit/>
          </a:bodyPr>
          <a:lstStyle/>
          <a:p>
            <a:r>
              <a:rPr lang="en-GB" sz="2800" dirty="0" smtClean="0">
                <a:solidFill>
                  <a:srgbClr val="C00000"/>
                </a:solidFill>
                <a:latin typeface="Tempus Sans ITC" panose="04020404030D07020202" pitchFamily="82" charset="0"/>
              </a:rPr>
              <a:t>Completed writing will be used in the school newsletter and others will be sent to people like Father Graham to use in his Parish newsletter.</a:t>
            </a:r>
          </a:p>
          <a:p>
            <a:endParaRPr lang="en-GB" sz="1400" dirty="0" smtClean="0">
              <a:latin typeface="Tempus Sans ITC" panose="04020404030D07020202" pitchFamily="82" charset="0"/>
            </a:endParaRPr>
          </a:p>
          <a:p>
            <a:r>
              <a:rPr lang="en-GB" sz="2800" dirty="0" smtClean="0">
                <a:latin typeface="Tempus Sans ITC" panose="04020404030D07020202" pitchFamily="82" charset="0"/>
              </a:rPr>
              <a:t>Today, you are going to make sure that you are prepared…</a:t>
            </a:r>
            <a:endParaRPr lang="en-GB" sz="2800" dirty="0" smtClean="0">
              <a:latin typeface="Tempus Sans ITC" panose="04020404030D07020202" pitchFamily="82" charset="0"/>
            </a:endParaRPr>
          </a:p>
        </p:txBody>
      </p:sp>
    </p:spTree>
    <p:extLst>
      <p:ext uri="{BB962C8B-B14F-4D97-AF65-F5344CB8AC3E}">
        <p14:creationId xmlns:p14="http://schemas.microsoft.com/office/powerpoint/2010/main" val="4259832685"/>
      </p:ext>
    </p:extLst>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795" y="5532437"/>
            <a:ext cx="9618784" cy="1325563"/>
          </a:xfrm>
        </p:spPr>
        <p:txBody>
          <a:bodyPr>
            <a:normAutofit/>
          </a:bodyPr>
          <a:lstStyle/>
          <a:p>
            <a:r>
              <a:rPr lang="en-GB" sz="2400" dirty="0" smtClean="0">
                <a:solidFill>
                  <a:srgbClr val="C00000"/>
                </a:solidFill>
                <a:effectLst>
                  <a:outerShdw blurRad="38100" dist="38100" dir="2700000" algn="tl">
                    <a:srgbClr val="000000">
                      <a:alpha val="43137"/>
                    </a:srgbClr>
                  </a:outerShdw>
                </a:effectLst>
                <a:latin typeface="Tempus Sans ITC" panose="04020404030D07020202" pitchFamily="82" charset="0"/>
              </a:rPr>
              <a:t>This week, you are ONLY going to check that you understand the issues and prepare notes ready for writing next week.  </a:t>
            </a:r>
            <a:endParaRPr lang="en-GB" sz="2400" dirty="0">
              <a:solidFill>
                <a:srgbClr val="C00000"/>
              </a:solidFill>
              <a:effectLst>
                <a:outerShdw blurRad="38100" dist="38100" dir="2700000" algn="tl">
                  <a:srgbClr val="000000">
                    <a:alpha val="43137"/>
                  </a:srgbClr>
                </a:outerShdw>
              </a:effectLst>
              <a:latin typeface="Tempus Sans ITC" panose="04020404030D07020202" pitchFamily="82" charset="0"/>
            </a:endParaRPr>
          </a:p>
        </p:txBody>
      </p:sp>
      <p:sp>
        <p:nvSpPr>
          <p:cNvPr id="3" name="Content Placeholder 2"/>
          <p:cNvSpPr>
            <a:spLocks noGrp="1"/>
          </p:cNvSpPr>
          <p:nvPr>
            <p:ph idx="1"/>
          </p:nvPr>
        </p:nvSpPr>
        <p:spPr>
          <a:xfrm>
            <a:off x="386862" y="2097037"/>
            <a:ext cx="9812215" cy="4676030"/>
          </a:xfrm>
        </p:spPr>
        <p:txBody>
          <a:bodyPr>
            <a:normAutofit/>
          </a:bodyPr>
          <a:lstStyle/>
          <a:p>
            <a:pPr marL="0" indent="0">
              <a:buNone/>
            </a:pPr>
            <a:r>
              <a:rPr lang="en-GB" b="1" dirty="0" smtClean="0">
                <a:solidFill>
                  <a:srgbClr val="0070C0"/>
                </a:solidFill>
                <a:latin typeface="Tempus Sans ITC" panose="04020404030D07020202" pitchFamily="82" charset="0"/>
              </a:rPr>
              <a:t>Task Two </a:t>
            </a:r>
            <a:r>
              <a:rPr lang="en-GB" b="1" dirty="0" smtClean="0">
                <a:latin typeface="Tempus Sans ITC" panose="04020404030D07020202" pitchFamily="82" charset="0"/>
              </a:rPr>
              <a:t>- L</a:t>
            </a:r>
            <a:r>
              <a:rPr lang="en-GB" b="1" dirty="0" smtClean="0">
                <a:latin typeface="Tempus Sans ITC" panose="04020404030D07020202" pitchFamily="82" charset="0"/>
              </a:rPr>
              <a:t>et’s get started. </a:t>
            </a:r>
            <a:r>
              <a:rPr lang="en-GB" b="1" dirty="0" smtClean="0">
                <a:latin typeface="Tempus Sans ITC" panose="04020404030D07020202" pitchFamily="82" charset="0"/>
              </a:rPr>
              <a:t>Make sure that you make useful notes and don’t just copy out big chunks of the texts.  </a:t>
            </a:r>
          </a:p>
          <a:p>
            <a:pPr marL="0" indent="0">
              <a:buNone/>
            </a:pPr>
            <a:endParaRPr lang="en-GB" sz="1200" b="1" dirty="0" smtClean="0">
              <a:latin typeface="Tempus Sans ITC" panose="04020404030D07020202" pitchFamily="82" charset="0"/>
            </a:endParaRPr>
          </a:p>
          <a:p>
            <a:r>
              <a:rPr lang="en-GB" dirty="0" smtClean="0">
                <a:latin typeface="Tempus Sans ITC" panose="04020404030D07020202" pitchFamily="82" charset="0"/>
              </a:rPr>
              <a:t>You can lis</a:t>
            </a:r>
            <a:r>
              <a:rPr lang="en-GB" dirty="0" smtClean="0">
                <a:latin typeface="Tempus Sans ITC" panose="04020404030D07020202" pitchFamily="82" charset="0"/>
              </a:rPr>
              <a:t>ten to my notes about notes!</a:t>
            </a:r>
          </a:p>
          <a:p>
            <a:r>
              <a:rPr lang="en-GB" dirty="0" smtClean="0">
                <a:latin typeface="Tempus Sans ITC" panose="04020404030D07020202" pitchFamily="82" charset="0"/>
              </a:rPr>
              <a:t>If you need a harder task, take my ten word challenge!</a:t>
            </a:r>
            <a:endParaRPr lang="en-GB" dirty="0">
              <a:latin typeface="Tempus Sans ITC" panose="04020404030D07020202" pitchFamily="82" charset="0"/>
            </a:endParaRPr>
          </a:p>
          <a:p>
            <a:endParaRPr lang="en-GB" dirty="0" smtClean="0">
              <a:latin typeface="Tempus Sans ITC" panose="04020404030D07020202" pitchFamily="82" charset="0"/>
            </a:endParaRPr>
          </a:p>
        </p:txBody>
      </p:sp>
      <p:pic>
        <p:nvPicPr>
          <p:cNvPr id="4" name="Picture 3"/>
          <p:cNvPicPr>
            <a:picLocks noChangeAspect="1"/>
          </p:cNvPicPr>
          <p:nvPr/>
        </p:nvPicPr>
        <p:blipFill>
          <a:blip r:embed="rId7"/>
          <a:stretch>
            <a:fillRect/>
          </a:stretch>
        </p:blipFill>
        <p:spPr>
          <a:xfrm rot="900000">
            <a:off x="10074650" y="3781993"/>
            <a:ext cx="2212210" cy="2780011"/>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763993" y="3193520"/>
            <a:ext cx="609600" cy="609600"/>
          </a:xfrm>
          <a:prstGeom prst="rect">
            <a:avLst/>
          </a:prstGeom>
        </p:spPr>
      </p:pic>
      <p:pic>
        <p:nvPicPr>
          <p:cNvPr id="6"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904476" y="3732780"/>
            <a:ext cx="609600" cy="609600"/>
          </a:xfrm>
          <a:prstGeom prst="rect">
            <a:avLst/>
          </a:prstGeom>
        </p:spPr>
      </p:pic>
      <p:pic>
        <p:nvPicPr>
          <p:cNvPr id="2054" name="Picture 6" descr="The Big Breakfast - Parish of Langdon Hill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20677684">
            <a:off x="10245570" y="422122"/>
            <a:ext cx="2092570" cy="2092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445134"/>
      </p:ext>
    </p:extLst>
  </p:cSld>
  <p:clrMapOvr>
    <a:masterClrMapping/>
  </p:clrMapOvr>
  <p:transition spd="slow">
    <p:fade thruBlk="1"/>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221"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81820" fill="hold"/>
                                        <p:tgtEl>
                                          <p:spTgt spid="6"/>
                                        </p:tgtEl>
                                      </p:cBhvr>
                                    </p:cmd>
                                  </p:childTnLst>
                                </p:cTn>
                              </p:par>
                            </p:childTnLst>
                          </p:cTn>
                        </p:par>
                      </p:childTnLst>
                    </p:cTn>
                  </p:par>
                </p:childTnLst>
              </p:cTn>
              <p:nextCondLst>
                <p:cond evt="onClick" delay="0">
                  <p:tgtEl>
                    <p:spTgt spid="6"/>
                  </p:tgtEl>
                </p:cond>
              </p:nextCondLst>
            </p:seq>
            <p:audio>
              <p:cMediaNode vol="80000">
                <p:cTn id="13"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862" y="2097037"/>
            <a:ext cx="9812215" cy="4676030"/>
          </a:xfrm>
        </p:spPr>
        <p:txBody>
          <a:bodyPr>
            <a:normAutofit/>
          </a:bodyPr>
          <a:lstStyle/>
          <a:p>
            <a:endParaRPr lang="en-GB" sz="1600" dirty="0" smtClean="0">
              <a:latin typeface="Tempus Sans ITC" panose="04020404030D07020202" pitchFamily="82" charset="0"/>
            </a:endParaRPr>
          </a:p>
          <a:p>
            <a:pPr marL="0" indent="0">
              <a:buNone/>
            </a:pPr>
            <a:r>
              <a:rPr lang="en-GB" b="1" dirty="0">
                <a:latin typeface="Tempus Sans ITC" panose="04020404030D07020202" pitchFamily="82" charset="0"/>
              </a:rPr>
              <a:t>Information for you to take notes from </a:t>
            </a:r>
          </a:p>
          <a:p>
            <a:r>
              <a:rPr lang="en-GB" dirty="0" smtClean="0">
                <a:latin typeface="Tempus Sans ITC" panose="04020404030D07020202" pitchFamily="82" charset="0"/>
              </a:rPr>
              <a:t>Christian Aid information page – </a:t>
            </a:r>
            <a:r>
              <a:rPr lang="en-GB" dirty="0" smtClean="0">
                <a:latin typeface="Tempus Sans ITC" panose="04020404030D07020202" pitchFamily="82" charset="0"/>
                <a:hlinkClick r:id="rId3"/>
              </a:rPr>
              <a:t>click to read the information</a:t>
            </a:r>
            <a:endParaRPr lang="en-GB" dirty="0" smtClean="0">
              <a:latin typeface="Tempus Sans ITC" panose="04020404030D07020202" pitchFamily="82" charset="0"/>
            </a:endParaRPr>
          </a:p>
          <a:p>
            <a:r>
              <a:rPr lang="en-GB" dirty="0" err="1" smtClean="0">
                <a:latin typeface="Tempus Sans ITC" panose="04020404030D07020202" pitchFamily="82" charset="0"/>
              </a:rPr>
              <a:t>Kawite’s</a:t>
            </a:r>
            <a:r>
              <a:rPr lang="en-GB" dirty="0" smtClean="0">
                <a:latin typeface="Tempus Sans ITC" panose="04020404030D07020202" pitchFamily="82" charset="0"/>
              </a:rPr>
              <a:t> story to show how global warming and changes in weather patterns are affecting communities – </a:t>
            </a:r>
            <a:r>
              <a:rPr lang="en-GB" dirty="0" smtClean="0">
                <a:latin typeface="Tempus Sans ITC" panose="04020404030D07020202" pitchFamily="82" charset="0"/>
                <a:hlinkClick r:id="rId4"/>
              </a:rPr>
              <a:t>click to watch </a:t>
            </a:r>
            <a:r>
              <a:rPr lang="en-GB" dirty="0" err="1" smtClean="0">
                <a:latin typeface="Tempus Sans ITC" panose="04020404030D07020202" pitchFamily="82" charset="0"/>
                <a:hlinkClick r:id="rId4"/>
              </a:rPr>
              <a:t>Kawite’s</a:t>
            </a:r>
            <a:r>
              <a:rPr lang="en-GB" dirty="0" smtClean="0">
                <a:latin typeface="Tempus Sans ITC" panose="04020404030D07020202" pitchFamily="82" charset="0"/>
                <a:hlinkClick r:id="rId4"/>
              </a:rPr>
              <a:t> video</a:t>
            </a:r>
            <a:r>
              <a:rPr lang="en-GB" dirty="0" smtClean="0">
                <a:latin typeface="Tempus Sans ITC" panose="04020404030D07020202" pitchFamily="82" charset="0"/>
              </a:rPr>
              <a:t>. If the text goes too fast, don’t forget to pause it. </a:t>
            </a:r>
          </a:p>
          <a:p>
            <a:r>
              <a:rPr lang="en-GB" dirty="0" smtClean="0">
                <a:latin typeface="Tempus Sans ITC" panose="04020404030D07020202" pitchFamily="82" charset="0"/>
              </a:rPr>
              <a:t>View the next page for some further information if you wish to add more examples to </a:t>
            </a:r>
            <a:r>
              <a:rPr lang="en-GB" b="1" dirty="0" smtClean="0">
                <a:latin typeface="Tempus Sans ITC" panose="04020404030D07020202" pitchFamily="82" charset="0"/>
              </a:rPr>
              <a:t>challenge yourself</a:t>
            </a:r>
            <a:r>
              <a:rPr lang="en-GB" dirty="0" smtClean="0">
                <a:latin typeface="Tempus Sans ITC" panose="04020404030D07020202" pitchFamily="82" charset="0"/>
              </a:rPr>
              <a:t>.</a:t>
            </a:r>
          </a:p>
          <a:p>
            <a:endParaRPr lang="en-GB" dirty="0">
              <a:latin typeface="Tempus Sans ITC" panose="04020404030D07020202" pitchFamily="82" charset="0"/>
            </a:endParaRPr>
          </a:p>
          <a:p>
            <a:endParaRPr lang="en-GB" dirty="0" smtClean="0">
              <a:latin typeface="Tempus Sans ITC" panose="04020404030D07020202" pitchFamily="82" charset="0"/>
            </a:endParaRPr>
          </a:p>
          <a:p>
            <a:endParaRPr lang="en-GB" dirty="0">
              <a:latin typeface="Tempus Sans ITC" panose="04020404030D07020202" pitchFamily="82" charset="0"/>
            </a:endParaRPr>
          </a:p>
        </p:txBody>
      </p:sp>
      <p:pic>
        <p:nvPicPr>
          <p:cNvPr id="4" name="Picture 3"/>
          <p:cNvPicPr>
            <a:picLocks noChangeAspect="1"/>
          </p:cNvPicPr>
          <p:nvPr/>
        </p:nvPicPr>
        <p:blipFill>
          <a:blip r:embed="rId5"/>
          <a:stretch>
            <a:fillRect/>
          </a:stretch>
        </p:blipFill>
        <p:spPr>
          <a:xfrm rot="900000">
            <a:off x="10327716" y="2595804"/>
            <a:ext cx="2212210" cy="2780011"/>
          </a:xfrm>
          <a:prstGeom prst="rect">
            <a:avLst/>
          </a:prstGeom>
        </p:spPr>
      </p:pic>
      <p:pic>
        <p:nvPicPr>
          <p:cNvPr id="2054" name="Picture 6" descr="The Big Breakfast - Parish of Langdon Hill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677684">
            <a:off x="9999385" y="24393"/>
            <a:ext cx="2092570" cy="209257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86861" y="545077"/>
            <a:ext cx="9618785" cy="1384995"/>
          </a:xfrm>
          <a:prstGeom prst="rect">
            <a:avLst/>
          </a:prstGeom>
        </p:spPr>
        <p:txBody>
          <a:bodyPr wrap="square">
            <a:spAutoFit/>
          </a:bodyPr>
          <a:lstStyle/>
          <a:p>
            <a:r>
              <a:rPr lang="en-GB" sz="2800" b="1" dirty="0">
                <a:solidFill>
                  <a:srgbClr val="0070C0"/>
                </a:solidFill>
                <a:latin typeface="Tempus Sans ITC" panose="04020404030D07020202" pitchFamily="82" charset="0"/>
              </a:rPr>
              <a:t>Task Three </a:t>
            </a:r>
            <a:r>
              <a:rPr lang="en-GB" sz="2800" dirty="0">
                <a:latin typeface="Tempus Sans ITC" panose="04020404030D07020202" pitchFamily="82" charset="0"/>
              </a:rPr>
              <a:t>– Use the information </a:t>
            </a:r>
            <a:r>
              <a:rPr lang="en-GB" sz="2800" dirty="0" smtClean="0">
                <a:latin typeface="Tempus Sans ITC" panose="04020404030D07020202" pitchFamily="82" charset="0"/>
              </a:rPr>
              <a:t>using the links below and take </a:t>
            </a:r>
            <a:r>
              <a:rPr lang="en-GB" sz="2800" dirty="0">
                <a:latin typeface="Tempus Sans ITC" panose="04020404030D07020202" pitchFamily="82" charset="0"/>
              </a:rPr>
              <a:t>notes about the problem and some of the </a:t>
            </a:r>
            <a:r>
              <a:rPr lang="en-GB" sz="2800" dirty="0" smtClean="0">
                <a:latin typeface="Tempus Sans ITC" panose="04020404030D07020202" pitchFamily="82" charset="0"/>
              </a:rPr>
              <a:t>ways in which  </a:t>
            </a:r>
            <a:r>
              <a:rPr lang="en-GB" sz="2800" dirty="0">
                <a:latin typeface="Tempus Sans ITC" panose="04020404030D07020202" pitchFamily="82" charset="0"/>
              </a:rPr>
              <a:t>solutions are found.</a:t>
            </a:r>
            <a:endParaRPr lang="en-GB" sz="2800" dirty="0">
              <a:latin typeface="Tempus Sans ITC" panose="04020404030D07020202" pitchFamily="82" charset="0"/>
            </a:endParaRPr>
          </a:p>
        </p:txBody>
      </p:sp>
    </p:spTree>
    <p:extLst>
      <p:ext uri="{BB962C8B-B14F-4D97-AF65-F5344CB8AC3E}">
        <p14:creationId xmlns:p14="http://schemas.microsoft.com/office/powerpoint/2010/main" val="1866158092"/>
      </p:ext>
    </p:extLst>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ekonnen Sofar, 38, takes his cattle to a dry river bed where he will excavate to find water to supply to his livestock in, Ethiop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03630">
            <a:off x="8912797" y="443795"/>
            <a:ext cx="3398060" cy="20092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6539" y="281353"/>
            <a:ext cx="8223738" cy="6555641"/>
          </a:xfrm>
          <a:prstGeom prst="rect">
            <a:avLst/>
          </a:prstGeom>
        </p:spPr>
        <p:txBody>
          <a:bodyPr wrap="square">
            <a:spAutoFit/>
          </a:bodyPr>
          <a:lstStyle/>
          <a:p>
            <a:pPr algn="ctr"/>
            <a:r>
              <a:rPr lang="en-GB" sz="2400" b="0" i="0" dirty="0" smtClean="0">
                <a:solidFill>
                  <a:srgbClr val="C00000"/>
                </a:solidFill>
                <a:effectLst>
                  <a:outerShdw blurRad="38100" dist="38100" dir="2700000" algn="tl">
                    <a:srgbClr val="000000">
                      <a:alpha val="43137"/>
                    </a:srgbClr>
                  </a:outerShdw>
                </a:effectLst>
                <a:latin typeface="Tempus Sans ITC" panose="04020404030D07020202" pitchFamily="82" charset="0"/>
              </a:rPr>
              <a:t>‘We pray for rain, but when there’s no rain, we have to dig.’</a:t>
            </a:r>
          </a:p>
          <a:p>
            <a:endParaRPr lang="en-GB" b="0" i="0" dirty="0" smtClean="0">
              <a:solidFill>
                <a:srgbClr val="2C3137"/>
              </a:solidFill>
              <a:effectLst/>
              <a:latin typeface="Open Sans 400"/>
            </a:endParaRPr>
          </a:p>
          <a:p>
            <a:r>
              <a:rPr lang="en-GB" sz="2000" b="0" i="0" dirty="0" err="1" smtClean="0">
                <a:solidFill>
                  <a:srgbClr val="2C3137"/>
                </a:solidFill>
                <a:effectLst/>
                <a:latin typeface="Tempus Sans ITC" panose="04020404030D07020202" pitchFamily="82" charset="0"/>
              </a:rPr>
              <a:t>Mekonnon</a:t>
            </a:r>
            <a:r>
              <a:rPr lang="en-GB" sz="2000" b="0" i="0" dirty="0" smtClean="0">
                <a:solidFill>
                  <a:srgbClr val="2C3137"/>
                </a:solidFill>
                <a:effectLst/>
                <a:latin typeface="Tempus Sans ITC" panose="04020404030D07020202" pitchFamily="82" charset="0"/>
              </a:rPr>
              <a:t> is a </a:t>
            </a:r>
            <a:r>
              <a:rPr lang="en-GB" sz="2000" b="1" i="0" dirty="0" smtClean="0">
                <a:solidFill>
                  <a:srgbClr val="0070C0"/>
                </a:solidFill>
                <a:effectLst/>
                <a:latin typeface="Tempus Sans ITC" panose="04020404030D07020202" pitchFamily="82" charset="0"/>
              </a:rPr>
              <a:t>pastoralist</a:t>
            </a:r>
            <a:r>
              <a:rPr lang="en-GB" sz="2000" b="0" i="0" dirty="0" smtClean="0">
                <a:solidFill>
                  <a:srgbClr val="2C3137"/>
                </a:solidFill>
                <a:effectLst/>
                <a:latin typeface="Tempus Sans ITC" panose="04020404030D07020202" pitchFamily="82" charset="0"/>
              </a:rPr>
              <a:t> living in </a:t>
            </a:r>
            <a:r>
              <a:rPr lang="en-GB" sz="2000" b="0" i="0" dirty="0" err="1" smtClean="0">
                <a:solidFill>
                  <a:srgbClr val="2C3137"/>
                </a:solidFill>
                <a:effectLst/>
                <a:latin typeface="Tempus Sans ITC" panose="04020404030D07020202" pitchFamily="82" charset="0"/>
              </a:rPr>
              <a:t>Mukecha</a:t>
            </a:r>
            <a:r>
              <a:rPr lang="en-GB" sz="2000" b="0" i="0" dirty="0" smtClean="0">
                <a:solidFill>
                  <a:srgbClr val="2C3137"/>
                </a:solidFill>
                <a:effectLst/>
                <a:latin typeface="Tempus Sans ITC" panose="04020404030D07020202" pitchFamily="82" charset="0"/>
              </a:rPr>
              <a:t> </a:t>
            </a:r>
            <a:r>
              <a:rPr lang="en-GB" sz="2000" b="0" i="0" dirty="0" err="1" smtClean="0">
                <a:solidFill>
                  <a:srgbClr val="2C3137"/>
                </a:solidFill>
                <a:effectLst/>
                <a:latin typeface="Tempus Sans ITC" panose="04020404030D07020202" pitchFamily="82" charset="0"/>
              </a:rPr>
              <a:t>Kebele</a:t>
            </a:r>
            <a:r>
              <a:rPr lang="en-GB" sz="2000" b="0" i="0" dirty="0" smtClean="0">
                <a:solidFill>
                  <a:srgbClr val="2C3137"/>
                </a:solidFill>
                <a:effectLst/>
                <a:latin typeface="Tempus Sans ITC" panose="04020404030D07020202" pitchFamily="82" charset="0"/>
              </a:rPr>
              <a:t>, in Ethiopia’s South </a:t>
            </a:r>
            <a:r>
              <a:rPr lang="en-GB" sz="2000" b="0" i="0" dirty="0" err="1" smtClean="0">
                <a:solidFill>
                  <a:srgbClr val="2C3137"/>
                </a:solidFill>
                <a:effectLst/>
                <a:latin typeface="Tempus Sans ITC" panose="04020404030D07020202" pitchFamily="82" charset="0"/>
              </a:rPr>
              <a:t>Omo</a:t>
            </a:r>
            <a:r>
              <a:rPr lang="en-GB" sz="2000" b="0" i="0" dirty="0" smtClean="0">
                <a:solidFill>
                  <a:srgbClr val="2C3137"/>
                </a:solidFill>
                <a:effectLst/>
                <a:latin typeface="Tempus Sans ITC" panose="04020404030D07020202" pitchFamily="82" charset="0"/>
              </a:rPr>
              <a:t> region in Africa, where the effects of climate change are very real. The rains have stopped, drought has dried the rivers, and crops no longer produce a harvest. Even the honey bees have disappeared.</a:t>
            </a:r>
          </a:p>
          <a:p>
            <a:endParaRPr lang="en-GB" sz="2000" b="0" i="0" dirty="0" smtClean="0">
              <a:solidFill>
                <a:srgbClr val="2C3137"/>
              </a:solidFill>
              <a:effectLst/>
              <a:latin typeface="Tempus Sans ITC" panose="04020404030D07020202" pitchFamily="82" charset="0"/>
            </a:endParaRPr>
          </a:p>
          <a:p>
            <a:r>
              <a:rPr lang="en-GB" sz="2000" b="0" i="0" dirty="0" smtClean="0">
                <a:solidFill>
                  <a:srgbClr val="2C3137"/>
                </a:solidFill>
                <a:effectLst/>
                <a:latin typeface="Tempus Sans ITC" panose="04020404030D07020202" pitchFamily="82" charset="0"/>
              </a:rPr>
              <a:t>The conditions are becoming unbearable.</a:t>
            </a:r>
          </a:p>
          <a:p>
            <a:endParaRPr lang="en-GB" sz="2000" b="0" i="0" dirty="0" smtClean="0">
              <a:solidFill>
                <a:srgbClr val="2C3137"/>
              </a:solidFill>
              <a:effectLst/>
              <a:latin typeface="Tempus Sans ITC" panose="04020404030D07020202" pitchFamily="82" charset="0"/>
            </a:endParaRPr>
          </a:p>
          <a:p>
            <a:r>
              <a:rPr lang="en-GB" sz="2000" b="0" i="0" dirty="0" err="1" smtClean="0">
                <a:solidFill>
                  <a:srgbClr val="2C3137"/>
                </a:solidFill>
                <a:effectLst/>
                <a:latin typeface="Tempus Sans ITC" panose="04020404030D07020202" pitchFamily="82" charset="0"/>
              </a:rPr>
              <a:t>Mekonnen</a:t>
            </a:r>
            <a:r>
              <a:rPr lang="en-GB" sz="2000" b="0" i="0" dirty="0" smtClean="0">
                <a:solidFill>
                  <a:srgbClr val="2C3137"/>
                </a:solidFill>
                <a:effectLst/>
                <a:latin typeface="Tempus Sans ITC" panose="04020404030D07020202" pitchFamily="82" charset="0"/>
              </a:rPr>
              <a:t> knows his way of life as a pastoralist herdsman will not last much longer as the climate crisis worsens these conditions. Many of his livestock have already died, and hunger has forced him to sell off some of his remaining animals to feed his family.</a:t>
            </a:r>
          </a:p>
          <a:p>
            <a:endParaRPr lang="en-GB" sz="2000" b="0" i="0" dirty="0" smtClean="0">
              <a:solidFill>
                <a:srgbClr val="2C3137"/>
              </a:solidFill>
              <a:effectLst/>
              <a:latin typeface="Tempus Sans ITC" panose="04020404030D07020202" pitchFamily="82" charset="0"/>
            </a:endParaRPr>
          </a:p>
          <a:p>
            <a:r>
              <a:rPr lang="en-GB" sz="2000" b="0" i="0" dirty="0" smtClean="0">
                <a:solidFill>
                  <a:srgbClr val="2C3137"/>
                </a:solidFill>
                <a:effectLst/>
                <a:latin typeface="Tempus Sans ITC" panose="04020404030D07020202" pitchFamily="82" charset="0"/>
              </a:rPr>
              <a:t>Christian Aid partners are working with communities in this area, building more reliable water sources, providing drought resistant seeds to boost the harvest, and goats and sheep to help women build livelihoods. </a:t>
            </a:r>
          </a:p>
          <a:p>
            <a:endParaRPr lang="en-GB" sz="2000" dirty="0">
              <a:solidFill>
                <a:srgbClr val="2C3137"/>
              </a:solidFill>
              <a:latin typeface="Tempus Sans ITC" panose="04020404030D07020202" pitchFamily="82" charset="0"/>
            </a:endParaRPr>
          </a:p>
          <a:p>
            <a:r>
              <a:rPr lang="en-GB" sz="2000" b="0" i="0" dirty="0" smtClean="0">
                <a:solidFill>
                  <a:srgbClr val="2C3137"/>
                </a:solidFill>
                <a:effectLst/>
                <a:latin typeface="Tempus Sans ITC" panose="04020404030D07020202" pitchFamily="82" charset="0"/>
              </a:rPr>
              <a:t>But we need to tackle the causes of the changing climate, otherwise communities will continue to see their livelihoods threatened.. </a:t>
            </a:r>
          </a:p>
          <a:p>
            <a:endParaRPr lang="en-GB" b="0" i="0" dirty="0" smtClean="0">
              <a:solidFill>
                <a:srgbClr val="2C3137"/>
              </a:solidFill>
              <a:effectLst/>
              <a:latin typeface="Open Sans 400"/>
            </a:endParaRPr>
          </a:p>
        </p:txBody>
      </p:sp>
      <p:pic>
        <p:nvPicPr>
          <p:cNvPr id="3076" name="Picture 4" descr="Map Of Africa: Map Of Africa Ethiop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928065">
            <a:off x="8928817" y="2955092"/>
            <a:ext cx="2634959" cy="24887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rot="20928065">
            <a:off x="9020908" y="4607169"/>
            <a:ext cx="1002323" cy="369332"/>
          </a:xfrm>
          <a:prstGeom prst="rect">
            <a:avLst/>
          </a:prstGeom>
          <a:noFill/>
        </p:spPr>
        <p:txBody>
          <a:bodyPr wrap="square" rtlCol="0">
            <a:spAutoFit/>
          </a:bodyPr>
          <a:lstStyle/>
          <a:p>
            <a:r>
              <a:rPr lang="en-GB" dirty="0" smtClean="0"/>
              <a:t>Africa</a:t>
            </a:r>
            <a:endParaRPr lang="en-GB" dirty="0"/>
          </a:p>
        </p:txBody>
      </p:sp>
      <p:sp>
        <p:nvSpPr>
          <p:cNvPr id="6" name="Rectangle 5"/>
          <p:cNvSpPr/>
          <p:nvPr/>
        </p:nvSpPr>
        <p:spPr>
          <a:xfrm>
            <a:off x="8994585" y="6012585"/>
            <a:ext cx="2800354" cy="646331"/>
          </a:xfrm>
          <a:prstGeom prst="rect">
            <a:avLst/>
          </a:prstGeom>
        </p:spPr>
        <p:txBody>
          <a:bodyPr wrap="square">
            <a:spAutoFit/>
          </a:bodyPr>
          <a:lstStyle/>
          <a:p>
            <a:r>
              <a:rPr lang="en-GB" b="1" i="0" dirty="0" smtClean="0">
                <a:solidFill>
                  <a:srgbClr val="0070C0"/>
                </a:solidFill>
                <a:effectLst/>
                <a:latin typeface="Open Sans 400"/>
              </a:rPr>
              <a:t>Pastoralist</a:t>
            </a:r>
            <a:r>
              <a:rPr lang="en-GB" b="0" i="0" dirty="0" smtClean="0">
                <a:solidFill>
                  <a:srgbClr val="2C3137"/>
                </a:solidFill>
                <a:effectLst/>
                <a:latin typeface="Open Sans 400"/>
              </a:rPr>
              <a:t> – someone who farms cattle or sheep</a:t>
            </a:r>
            <a:endParaRPr lang="en-GB" dirty="0"/>
          </a:p>
        </p:txBody>
      </p:sp>
    </p:spTree>
    <p:extLst>
      <p:ext uri="{BB962C8B-B14F-4D97-AF65-F5344CB8AC3E}">
        <p14:creationId xmlns:p14="http://schemas.microsoft.com/office/powerpoint/2010/main" val="616230809"/>
      </p:ext>
    </p:extLst>
  </p:cSld>
  <p:clrMapOvr>
    <a:masterClrMapping/>
  </p:clrMapOvr>
  <p:transition spd="slow">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8200" y="365125"/>
            <a:ext cx="10515600" cy="1868121"/>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dirty="0" smtClean="0">
                <a:latin typeface="Tempus Sans ITC" panose="04020404030D07020202" pitchFamily="82" charset="0"/>
              </a:rPr>
              <a:t>Please hand in your notes or a photo of your notes by the end of today via Teams.  Your notes can be in Word, a photograph of your notes on paper or in a programme such as PowerPoint.</a:t>
            </a:r>
            <a:endParaRPr lang="en-GB" sz="3600" dirty="0">
              <a:latin typeface="Tempus Sans ITC" panose="04020404030D07020202" pitchFamily="82" charset="0"/>
            </a:endParaRPr>
          </a:p>
        </p:txBody>
      </p:sp>
      <p:pic>
        <p:nvPicPr>
          <p:cNvPr id="5" name="Picture 2" descr="Microsoft Teams Review | PCM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7768" y="2791812"/>
            <a:ext cx="4356464" cy="2450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101062"/>
      </p:ext>
    </p:extLst>
  </p:cSld>
  <p:clrMapOvr>
    <a:masterClrMapping/>
  </p:clrMapOvr>
  <p:transition spd="slow">
    <p:fade thruBlk="1"/>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553</TotalTime>
  <Words>521</Words>
  <Application>Microsoft Office PowerPoint</Application>
  <PresentationFormat>Widescreen</PresentationFormat>
  <Paragraphs>39</Paragraphs>
  <Slides>6</Slides>
  <Notes>3</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Open Sans 400</vt:lpstr>
      <vt:lpstr>Tempus Sans ITC</vt:lpstr>
      <vt:lpstr>Office Theme</vt:lpstr>
      <vt:lpstr>PowerPoint Presentation</vt:lpstr>
      <vt:lpstr>Step One - find out where are we heading? </vt:lpstr>
      <vt:lpstr>This week, you are ONLY going to check that you understand the issues and prepare notes ready for writing next week.  </vt:lpstr>
      <vt:lpstr>PowerPoint Presentation</vt:lpstr>
      <vt:lpstr>PowerPoint Presentation</vt:lpstr>
      <vt:lpstr>PowerPoint Presentation</vt:lpstr>
    </vt:vector>
  </TitlesOfParts>
  <Company>Berkswich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Joint</dc:creator>
  <cp:lastModifiedBy>Rachel Joint</cp:lastModifiedBy>
  <cp:revision>17</cp:revision>
  <dcterms:created xsi:type="dcterms:W3CDTF">2020-11-15T08:02:19Z</dcterms:created>
  <dcterms:modified xsi:type="dcterms:W3CDTF">2020-11-15T17:15:22Z</dcterms:modified>
</cp:coreProperties>
</file>