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07200"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D77F606-11F5-42FC-BBE2-3949BA996BF7}"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1963973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77F606-11F5-42FC-BBE2-3949BA996BF7}"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1182136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77F606-11F5-42FC-BBE2-3949BA996BF7}"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3643506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D77F606-11F5-42FC-BBE2-3949BA996BF7}" type="datetimeFigureOut">
              <a:rPr lang="en-GB" smtClean="0"/>
              <a:t>15/11/2020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716858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D77F606-11F5-42FC-BBE2-3949BA996BF7}" type="datetimeFigureOut">
              <a:rPr lang="en-GB" smtClean="0"/>
              <a:t>15/11/2020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1244225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D77F606-11F5-42FC-BBE2-3949BA996BF7}" type="datetimeFigureOut">
              <a:rPr lang="en-GB" smtClean="0"/>
              <a:t>15/11/2020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515585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77F606-11F5-42FC-BBE2-3949BA996BF7}" type="datetimeFigureOut">
              <a:rPr lang="en-GB" smtClean="0"/>
              <a:t>15/11/2020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3064837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77F606-11F5-42FC-BBE2-3949BA996BF7}" type="datetimeFigureOut">
              <a:rPr lang="en-GB" smtClean="0"/>
              <a:t>15/11/2020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720925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D77F606-11F5-42FC-BBE2-3949BA996BF7}" type="datetimeFigureOut">
              <a:rPr lang="en-GB" smtClean="0"/>
              <a:t>15/11/2020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4045765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77F606-11F5-42FC-BBE2-3949BA996BF7}"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3256610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D77F606-11F5-42FC-BBE2-3949BA996BF7}" type="datetimeFigureOut">
              <a:rPr lang="en-GB" smtClean="0"/>
              <a:t>15/11/2020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AEEA7-03AE-4B30-8C96-DB12159539CB}" type="slidenum">
              <a:rPr lang="en-GB" smtClean="0"/>
              <a:t>‹#›</a:t>
            </a:fld>
            <a:endParaRPr lang="en-GB"/>
          </a:p>
        </p:txBody>
      </p:sp>
    </p:spTree>
    <p:extLst>
      <p:ext uri="{BB962C8B-B14F-4D97-AF65-F5344CB8AC3E}">
        <p14:creationId xmlns:p14="http://schemas.microsoft.com/office/powerpoint/2010/main" val="4068766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77F606-11F5-42FC-BBE2-3949BA996BF7}" type="datetimeFigureOut">
              <a:rPr lang="en-GB" smtClean="0"/>
              <a:t>15/11/2020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7AEEA7-03AE-4B30-8C96-DB12159539CB}" type="slidenum">
              <a:rPr lang="en-GB" smtClean="0"/>
              <a:t>‹#›</a:t>
            </a:fld>
            <a:endParaRPr lang="en-GB"/>
          </a:p>
        </p:txBody>
      </p:sp>
    </p:spTree>
    <p:extLst>
      <p:ext uri="{BB962C8B-B14F-4D97-AF65-F5344CB8AC3E}">
        <p14:creationId xmlns:p14="http://schemas.microsoft.com/office/powerpoint/2010/main" val="7451119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microsoft.com/office/2007/relationships/media" Target="../media/media3.m4a"/><Relationship Id="rId7" Type="http://schemas.openxmlformats.org/officeDocument/2006/relationships/image" Target="../media/image3.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slideLayout" Target="../slideLayouts/slideLayout2.xml"/><Relationship Id="rId4" Type="http://schemas.openxmlformats.org/officeDocument/2006/relationships/audio" Target="../media/media3.m4a"/></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72587" y="3090052"/>
            <a:ext cx="8037095" cy="3529112"/>
          </a:xfrm>
        </p:spPr>
        <p:txBody>
          <a:bodyPr>
            <a:normAutofit fontScale="92500" lnSpcReduction="20000"/>
          </a:bodyPr>
          <a:lstStyle/>
          <a:p>
            <a:pPr algn="l"/>
            <a:r>
              <a:rPr lang="en-GB" dirty="0" smtClean="0">
                <a:latin typeface="Tempus Sans ITC" panose="04020404030D07020202" pitchFamily="82" charset="0"/>
              </a:rPr>
              <a:t>Click on each sound button to hear the instructions.</a:t>
            </a:r>
          </a:p>
          <a:p>
            <a:pPr algn="l"/>
            <a:endParaRPr lang="en-GB" dirty="0" smtClean="0">
              <a:latin typeface="Tempus Sans ITC" panose="04020404030D07020202" pitchFamily="82" charset="0"/>
            </a:endParaRPr>
          </a:p>
          <a:p>
            <a:pPr algn="l"/>
            <a:r>
              <a:rPr lang="en-GB" dirty="0" smtClean="0">
                <a:latin typeface="Tempus Sans ITC" panose="04020404030D07020202" pitchFamily="82" charset="0"/>
              </a:rPr>
              <a:t>In each puzzle, every shape is worth the same; so each triangle in puzzle one equals the same amount, each square the same amount and so on. </a:t>
            </a:r>
          </a:p>
          <a:p>
            <a:pPr algn="l"/>
            <a:r>
              <a:rPr lang="en-GB" dirty="0" smtClean="0">
                <a:latin typeface="Tempus Sans ITC" panose="04020404030D07020202" pitchFamily="82" charset="0"/>
              </a:rPr>
              <a:t>Find the missing numbers and write down the value of each of the shapes.</a:t>
            </a:r>
          </a:p>
          <a:p>
            <a:r>
              <a:rPr lang="en-GB" dirty="0" smtClean="0">
                <a:latin typeface="Tempus Sans ITC" panose="04020404030D07020202" pitchFamily="82" charset="0"/>
              </a:rPr>
              <a:t>Here’s the catch. ..</a:t>
            </a:r>
          </a:p>
          <a:p>
            <a:pPr algn="l"/>
            <a:r>
              <a:rPr lang="en-GB" dirty="0" smtClean="0">
                <a:latin typeface="Tempus Sans ITC" panose="04020404030D07020202" pitchFamily="82" charset="0"/>
              </a:rPr>
              <a:t>I don’t just want  to know how much each shape is worth: I also need to know which row or column you needed to do first before you could solve the puzzle.</a:t>
            </a:r>
            <a:endParaRPr lang="en-GB" dirty="0">
              <a:latin typeface="Tempus Sans ITC" panose="04020404030D07020202" pitchFamily="82" charset="0"/>
            </a:endParaRPr>
          </a:p>
        </p:txBody>
      </p:sp>
      <p:pic>
        <p:nvPicPr>
          <p:cNvPr id="4098" name="Picture 2" descr="20110208080526754_0001"/>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1941" t="47147" r="42998" b="25574"/>
          <a:stretch>
            <a:fillRect/>
          </a:stretch>
        </p:blipFill>
        <p:spPr bwMode="auto">
          <a:xfrm rot="-15606883">
            <a:off x="7375689" y="1362023"/>
            <a:ext cx="5621450" cy="30920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4" name="Rectangle 3"/>
          <p:cNvSpPr/>
          <p:nvPr/>
        </p:nvSpPr>
        <p:spPr>
          <a:xfrm>
            <a:off x="2048679" y="551531"/>
            <a:ext cx="4456059" cy="1569660"/>
          </a:xfrm>
          <a:prstGeom prst="rect">
            <a:avLst/>
          </a:prstGeom>
        </p:spPr>
        <p:txBody>
          <a:bodyPr wrap="square">
            <a:spAutoFit/>
          </a:bodyPr>
          <a:lstStyle/>
          <a:p>
            <a:pPr algn="ctr"/>
            <a:r>
              <a:rPr lang="en-GB" sz="4800" b="1" dirty="0" smtClean="0">
                <a:ln w="22225">
                  <a:solidFill>
                    <a:schemeClr val="accent2"/>
                  </a:solidFill>
                  <a:prstDash val="solid"/>
                </a:ln>
                <a:solidFill>
                  <a:schemeClr val="accent2">
                    <a:lumMod val="40000"/>
                    <a:lumOff val="60000"/>
                  </a:schemeClr>
                </a:solidFill>
                <a:latin typeface="Tempus Sans ITC" panose="04020404030D07020202" pitchFamily="82" charset="0"/>
              </a:rPr>
              <a:t>What’s the value of each shape?</a:t>
            </a:r>
            <a:endParaRPr lang="en-GB" sz="4800" dirty="0"/>
          </a:p>
        </p:txBody>
      </p:sp>
      <p:pic>
        <p:nvPicPr>
          <p:cNvPr id="8"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463437" y="1816391"/>
            <a:ext cx="609600" cy="609600"/>
          </a:xfrm>
          <a:prstGeom prst="rect">
            <a:avLst/>
          </a:prstGeom>
        </p:spPr>
      </p:pic>
      <p:sp>
        <p:nvSpPr>
          <p:cNvPr id="9" name="Oval 8"/>
          <p:cNvSpPr/>
          <p:nvPr/>
        </p:nvSpPr>
        <p:spPr>
          <a:xfrm>
            <a:off x="7058553" y="1569016"/>
            <a:ext cx="1419367" cy="110434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9857820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8995"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3862" y="228647"/>
            <a:ext cx="6036860" cy="1325563"/>
          </a:xfrm>
        </p:spPr>
        <p:txBody>
          <a:bodyPr>
            <a:normAutofit/>
          </a:bodyPr>
          <a:lstStyle/>
          <a:p>
            <a:r>
              <a:rPr lang="en-GB" dirty="0" smtClean="0"/>
              <a:t>Use this space for jottings or jot onto paper.</a:t>
            </a:r>
            <a:endParaRPr lang="en-GB" dirty="0"/>
          </a:p>
        </p:txBody>
      </p:sp>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44200" y="1080318"/>
            <a:ext cx="609600" cy="609600"/>
          </a:xfrm>
          <a:prstGeom prst="rect">
            <a:avLst/>
          </a:prstGeom>
        </p:spPr>
      </p:pic>
      <p:sp>
        <p:nvSpPr>
          <p:cNvPr id="10" name="Oval 9"/>
          <p:cNvSpPr/>
          <p:nvPr/>
        </p:nvSpPr>
        <p:spPr>
          <a:xfrm>
            <a:off x="10339316" y="897713"/>
            <a:ext cx="1419367" cy="110434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p:cNvGrpSpPr/>
          <p:nvPr/>
        </p:nvGrpSpPr>
        <p:grpSpPr>
          <a:xfrm>
            <a:off x="1050877" y="1141378"/>
            <a:ext cx="3665867" cy="2841134"/>
            <a:chOff x="1050877" y="1141378"/>
            <a:chExt cx="3665867" cy="2841134"/>
          </a:xfrm>
        </p:grpSpPr>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l="6090" t="27559" r="34282" b="6496"/>
            <a:stretch>
              <a:fillRect/>
            </a:stretch>
          </p:blipFill>
          <p:spPr bwMode="auto">
            <a:xfrm>
              <a:off x="1050877" y="1141378"/>
              <a:ext cx="3603441" cy="28411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5" name="Text Box 4"/>
            <p:cNvSpPr txBox="1">
              <a:spLocks noChangeArrowheads="1"/>
            </p:cNvSpPr>
            <p:nvPr/>
          </p:nvSpPr>
          <p:spPr bwMode="auto">
            <a:xfrm>
              <a:off x="3966071" y="1372098"/>
              <a:ext cx="750673" cy="2544809"/>
            </a:xfrm>
            <a:prstGeom prst="rect">
              <a:avLst/>
            </a:prstGeom>
            <a:solidFill>
              <a:srgbClr val="FFFFFF"/>
            </a:solidFill>
            <a:ln>
              <a:noFill/>
            </a:ln>
            <a:effectLst/>
            <a:extLs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1" i="0" u="none" strike="noStrike" cap="none" normalizeH="0" baseline="0" dirty="0" smtClean="0">
                  <a:ln>
                    <a:noFill/>
                  </a:ln>
                  <a:solidFill>
                    <a:srgbClr val="000000"/>
                  </a:solidFill>
                  <a:effectLst/>
                  <a:latin typeface="Times New Roman" panose="02020603050405020304" pitchFamily="18" charset="0"/>
                </a:rPr>
                <a:t>= 13</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200" b="1" i="0" u="none" strike="noStrike" cap="none" normalizeH="0" baseline="0" dirty="0" smtClean="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1" i="0" u="none" strike="noStrike" cap="none" normalizeH="0" baseline="0" dirty="0" smtClean="0">
                  <a:ln>
                    <a:noFill/>
                  </a:ln>
                  <a:solidFill>
                    <a:srgbClr val="000000"/>
                  </a:solidFill>
                  <a:effectLst/>
                  <a:latin typeface="Times New Roman" panose="02020603050405020304" pitchFamily="18" charset="0"/>
                </a:rPr>
                <a:t>= 12</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200" b="1" i="0" u="none" strike="noStrike" cap="none" normalizeH="0" baseline="0" dirty="0" smtClean="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1" i="0" u="none" strike="noStrike" cap="none" normalizeH="0" baseline="0" dirty="0" smtClean="0">
                  <a:ln>
                    <a:noFill/>
                  </a:ln>
                  <a:solidFill>
                    <a:srgbClr val="000000"/>
                  </a:solidFill>
                  <a:effectLst/>
                  <a:latin typeface="Times New Roman" panose="02020603050405020304" pitchFamily="18" charset="0"/>
                </a:rPr>
                <a:t>= 20</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200" b="1" i="0" u="none" strike="noStrike" cap="none" normalizeH="0" baseline="0" dirty="0" smtClean="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200" b="1" i="0" u="none" strike="noStrike" cap="none" normalizeH="0" baseline="0" dirty="0" smtClean="0">
                  <a:ln>
                    <a:noFill/>
                  </a:ln>
                  <a:solidFill>
                    <a:srgbClr val="000000"/>
                  </a:solidFill>
                  <a:effectLst/>
                  <a:latin typeface="Times New Roman" panose="02020603050405020304" pitchFamily="18" charset="0"/>
                </a:rPr>
                <a:t>= 9</a:t>
              </a:r>
              <a:endParaRPr kumimoji="0" lang="en-US" altLang="en-US" sz="2200" b="0" i="0" u="none" strike="noStrike" cap="none" normalizeH="0" baseline="0" dirty="0" smtClean="0">
                <a:ln>
                  <a:noFill/>
                </a:ln>
                <a:solidFill>
                  <a:schemeClr val="tx1"/>
                </a:solidFill>
                <a:effectLst/>
                <a:latin typeface="Arial" panose="020B0604020202020204" pitchFamily="34" charset="0"/>
              </a:endParaRPr>
            </a:p>
          </p:txBody>
        </p:sp>
      </p:grpSp>
      <p:sp>
        <p:nvSpPr>
          <p:cNvPr id="11" name="Oval 10"/>
          <p:cNvSpPr/>
          <p:nvPr/>
        </p:nvSpPr>
        <p:spPr>
          <a:xfrm>
            <a:off x="8826274" y="1554210"/>
            <a:ext cx="1419367" cy="110434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9231157" y="1801584"/>
            <a:ext cx="609600" cy="609600"/>
          </a:xfrm>
          <a:prstGeom prst="rect">
            <a:avLst/>
          </a:prstGeom>
        </p:spPr>
      </p:pic>
    </p:spTree>
    <p:extLst>
      <p:ext uri="{BB962C8B-B14F-4D97-AF65-F5344CB8AC3E}">
        <p14:creationId xmlns:p14="http://schemas.microsoft.com/office/powerpoint/2010/main" val="10425538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6766"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8430" fill="hold"/>
                                        <p:tgtEl>
                                          <p:spTgt spid="8"/>
                                        </p:tgtEl>
                                      </p:cBhvr>
                                    </p:cmd>
                                  </p:childTnLst>
                                </p:cTn>
                              </p:par>
                            </p:childTnLst>
                          </p:cTn>
                        </p:par>
                      </p:childTnLst>
                    </p:cTn>
                  </p:par>
                </p:childTnLst>
              </p:cTn>
              <p:nextCondLst>
                <p:cond evt="onClick" delay="0">
                  <p:tgtEl>
                    <p:spTgt spid="8"/>
                  </p:tgtEl>
                </p:cond>
              </p:nextCondLst>
            </p:seq>
            <p:audio>
              <p:cMediaNode vol="80000">
                <p:cTn id="13"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l="9227" t="24606" r="39099" b="11417"/>
          <a:stretch>
            <a:fillRect/>
          </a:stretch>
        </p:blipFill>
        <p:spPr bwMode="auto">
          <a:xfrm>
            <a:off x="274542" y="690563"/>
            <a:ext cx="4987227" cy="400426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50668" y="535822"/>
            <a:ext cx="609600" cy="609600"/>
          </a:xfrm>
          <a:prstGeom prst="rect">
            <a:avLst/>
          </a:prstGeom>
        </p:spPr>
      </p:pic>
      <p:sp>
        <p:nvSpPr>
          <p:cNvPr id="6" name="Oval 5"/>
          <p:cNvSpPr/>
          <p:nvPr/>
        </p:nvSpPr>
        <p:spPr>
          <a:xfrm>
            <a:off x="10345784" y="288447"/>
            <a:ext cx="1419367" cy="110434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333666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80"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a:grpSpLocks/>
          </p:cNvGrpSpPr>
          <p:nvPr/>
        </p:nvGrpSpPr>
        <p:grpSpPr bwMode="auto">
          <a:xfrm>
            <a:off x="615845" y="840622"/>
            <a:ext cx="5480155" cy="4092325"/>
            <a:chOff x="108562140" y="109680375"/>
            <a:chExt cx="1710660" cy="1277425"/>
          </a:xfrm>
        </p:grpSpPr>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l="22581" t="33548" r="52695" b="34483"/>
            <a:stretch>
              <a:fillRect/>
            </a:stretch>
          </p:blipFill>
          <p:spPr bwMode="auto">
            <a:xfrm>
              <a:off x="108562140" y="109680375"/>
              <a:ext cx="1672085" cy="1247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
          <p:nvSpPr>
            <p:cNvPr id="5" name="Text Box 4"/>
            <p:cNvSpPr txBox="1">
              <a:spLocks noChangeArrowheads="1"/>
            </p:cNvSpPr>
            <p:nvPr/>
          </p:nvSpPr>
          <p:spPr bwMode="auto">
            <a:xfrm>
              <a:off x="110020800" y="109747575"/>
              <a:ext cx="252000" cy="1116000"/>
            </a:xfrm>
            <a:prstGeom prst="rect">
              <a:avLst/>
            </a:prstGeom>
            <a:solidFill>
              <a:srgbClr val="FFFFFF"/>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1" i="0" u="none" strike="noStrike" cap="none" normalizeH="0" baseline="0" dirty="0" smtClean="0">
                  <a:ln>
                    <a:noFill/>
                  </a:ln>
                  <a:solidFill>
                    <a:srgbClr val="000000"/>
                  </a:solidFill>
                  <a:effectLst/>
                  <a:latin typeface="Tempus Sans ITC" panose="04020404030D07020202" pitchFamily="82" charset="0"/>
                </a:rPr>
                <a:t>29</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4800" b="1" i="0" u="none" strike="noStrike" cap="none" normalizeH="0" baseline="0" dirty="0" smtClean="0">
                <a:ln>
                  <a:noFill/>
                </a:ln>
                <a:solidFill>
                  <a:srgbClr val="000000"/>
                </a:solidFill>
                <a:effectLst/>
                <a:latin typeface="Tempus Sans ITC" panose="04020404030D07020202"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800" b="1" i="0" u="none" strike="noStrike" cap="none" normalizeH="0" baseline="0" dirty="0" smtClean="0">
                <a:ln>
                  <a:noFill/>
                </a:ln>
                <a:solidFill>
                  <a:srgbClr val="000000"/>
                </a:solidFill>
                <a:effectLst/>
                <a:latin typeface="Tempus Sans ITC" panose="04020404030D07020202"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1" i="0" u="none" strike="noStrike" cap="none" normalizeH="0" baseline="0" dirty="0" smtClean="0">
                  <a:ln>
                    <a:noFill/>
                  </a:ln>
                  <a:solidFill>
                    <a:srgbClr val="000000"/>
                  </a:solidFill>
                  <a:effectLst/>
                  <a:latin typeface="Tempus Sans ITC" panose="04020404030D07020202" pitchFamily="82" charset="0"/>
                </a:rPr>
                <a:t>32</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b="1" i="0" u="none" strike="noStrike" cap="none" normalizeH="0" baseline="0" dirty="0" smtClean="0">
                <a:ln>
                  <a:noFill/>
                </a:ln>
                <a:solidFill>
                  <a:srgbClr val="000000"/>
                </a:solidFill>
                <a:effectLst/>
                <a:latin typeface="Tempus Sans ITC" panose="04020404030D07020202" pitchFamily="82"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600" b="1" i="0" u="none" strike="noStrike" cap="none" normalizeH="0" baseline="0" dirty="0" smtClean="0">
                  <a:ln>
                    <a:noFill/>
                  </a:ln>
                  <a:solidFill>
                    <a:srgbClr val="000000"/>
                  </a:solidFill>
                  <a:effectLst/>
                  <a:latin typeface="Tempus Sans ITC" panose="04020404030D07020202" pitchFamily="82" charset="0"/>
                </a:rPr>
                <a:t>24</a:t>
              </a:r>
              <a:endParaRPr kumimoji="0" lang="en-US" altLang="en-US" sz="6600" b="0" i="0" u="none" strike="noStrike" cap="none" normalizeH="0" baseline="0" dirty="0" smtClean="0">
                <a:ln>
                  <a:noFill/>
                </a:ln>
                <a:solidFill>
                  <a:schemeClr val="tx1"/>
                </a:solidFill>
                <a:effectLst/>
                <a:latin typeface="Arial" panose="020B0604020202020204" pitchFamily="34" charset="0"/>
              </a:endParaRPr>
            </a:p>
          </p:txBody>
        </p:sp>
        <p:sp>
          <p:nvSpPr>
            <p:cNvPr id="6" name="Text Box 5"/>
            <p:cNvSpPr txBox="1">
              <a:spLocks noChangeArrowheads="1"/>
            </p:cNvSpPr>
            <p:nvPr/>
          </p:nvSpPr>
          <p:spPr bwMode="auto">
            <a:xfrm>
              <a:off x="108700925" y="110774200"/>
              <a:ext cx="1440000" cy="183600"/>
            </a:xfrm>
            <a:prstGeom prst="rect">
              <a:avLst/>
            </a:prstGeom>
            <a:solidFill>
              <a:srgbClr val="FFFFFF"/>
            </a:solidFill>
            <a:ln>
              <a:noFill/>
            </a:ln>
            <a:effectLst/>
            <a:extLs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200" b="1" i="0" u="none" strike="noStrike" cap="none" normalizeH="0" baseline="0" dirty="0" smtClean="0">
                  <a:ln>
                    <a:noFill/>
                  </a:ln>
                  <a:solidFill>
                    <a:srgbClr val="000000"/>
                  </a:solidFill>
                  <a:effectLst/>
                  <a:latin typeface="Tempus Sans ITC" panose="04020404030D07020202" pitchFamily="82" charset="0"/>
                </a:rPr>
                <a:t>24                 22      34</a:t>
              </a:r>
              <a:endParaRPr kumimoji="0" lang="en-US" altLang="en-US" sz="6000" b="0" i="0" u="none" strike="noStrike" cap="none" normalizeH="0" baseline="0" dirty="0" smtClean="0">
                <a:ln>
                  <a:noFill/>
                </a:ln>
                <a:solidFill>
                  <a:schemeClr val="tx1"/>
                </a:solidFill>
                <a:effectLst/>
                <a:latin typeface="Arial" panose="020B0604020202020204" pitchFamily="34" charset="0"/>
              </a:endParaRPr>
            </a:p>
          </p:txBody>
        </p:sp>
      </p:grpSp>
      <p:pic>
        <p:nvPicPr>
          <p:cNvPr id="8"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54519" y="446302"/>
            <a:ext cx="609600" cy="609600"/>
          </a:xfrm>
          <a:prstGeom prst="rect">
            <a:avLst/>
          </a:prstGeom>
        </p:spPr>
      </p:pic>
      <p:sp>
        <p:nvSpPr>
          <p:cNvPr id="11" name="Oval 10"/>
          <p:cNvSpPr/>
          <p:nvPr/>
        </p:nvSpPr>
        <p:spPr>
          <a:xfrm>
            <a:off x="10400376" y="179263"/>
            <a:ext cx="1419367" cy="110434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750839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654"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uzzled little girl flat cartoon portrait emoji Vector Image"/>
          <p:cNvPicPr>
            <a:picLocks noChangeAspect="1" noChangeArrowheads="1"/>
          </p:cNvPicPr>
          <p:nvPr/>
        </p:nvPicPr>
        <p:blipFill rotWithShape="1">
          <a:blip r:embed="rId4">
            <a:extLst>
              <a:ext uri="{28A0092B-C50C-407E-A947-70E740481C1C}">
                <a14:useLocalDpi xmlns:a14="http://schemas.microsoft.com/office/drawing/2010/main" val="0"/>
              </a:ext>
            </a:extLst>
          </a:blip>
          <a:srcRect b="11913"/>
          <a:stretch/>
        </p:blipFill>
        <p:spPr bwMode="auto">
          <a:xfrm>
            <a:off x="7498161" y="1017615"/>
            <a:ext cx="5112463" cy="486373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txBox="1">
            <a:spLocks/>
          </p:cNvSpPr>
          <p:nvPr/>
        </p:nvSpPr>
        <p:spPr>
          <a:xfrm>
            <a:off x="316998" y="580047"/>
            <a:ext cx="7830716" cy="5738866"/>
          </a:xfrm>
          <a:prstGeom prst="rect">
            <a:avLst/>
          </a:prstGeom>
        </p:spPr>
        <p:txBody>
          <a:bodyPr vert="horz" lIns="91440" tIns="45720" rIns="91440" bIns="45720" rtlCol="0" anchor="ctr">
            <a:normAutofit fontScale="7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20000"/>
              </a:lnSpc>
            </a:pPr>
            <a:r>
              <a:rPr lang="en-GB" b="1" dirty="0" smtClean="0">
                <a:ln w="22225">
                  <a:solidFill>
                    <a:schemeClr val="accent2"/>
                  </a:solidFill>
                  <a:prstDash val="solid"/>
                </a:ln>
                <a:solidFill>
                  <a:schemeClr val="accent2">
                    <a:lumMod val="40000"/>
                    <a:lumOff val="60000"/>
                  </a:schemeClr>
                </a:solidFill>
                <a:latin typeface="Tempus Sans ITC" panose="04020404030D07020202" pitchFamily="82" charset="0"/>
              </a:rPr>
              <a:t>Supercharged Challenge!</a:t>
            </a:r>
            <a:r>
              <a:rPr lang="en-GB" dirty="0" smtClean="0">
                <a:latin typeface="Tempus Sans ITC" panose="04020404030D07020202" pitchFamily="82" charset="0"/>
              </a:rPr>
              <a:t/>
            </a:r>
            <a:br>
              <a:rPr lang="en-GB" dirty="0" smtClean="0">
                <a:latin typeface="Tempus Sans ITC" panose="04020404030D07020202" pitchFamily="82" charset="0"/>
              </a:rPr>
            </a:br>
            <a:r>
              <a:rPr lang="en-GB" sz="3100" dirty="0" smtClean="0">
                <a:latin typeface="Tempus Sans ITC" panose="04020404030D07020202" pitchFamily="82" charset="0"/>
              </a:rPr>
              <a:t>This is not for the faint-hearted!</a:t>
            </a:r>
            <a:endParaRPr lang="en-GB" sz="3100" dirty="0">
              <a:latin typeface="Tempus Sans ITC" panose="04020404030D07020202" pitchFamily="82" charset="0"/>
            </a:endParaRPr>
          </a:p>
          <a:p>
            <a:pPr>
              <a:lnSpc>
                <a:spcPct val="120000"/>
              </a:lnSpc>
            </a:pPr>
            <a:endParaRPr lang="en-GB" sz="3100" dirty="0" smtClean="0">
              <a:latin typeface="Tempus Sans ITC" panose="04020404030D07020202" pitchFamily="82" charset="0"/>
            </a:endParaRPr>
          </a:p>
          <a:p>
            <a:pPr>
              <a:lnSpc>
                <a:spcPct val="120000"/>
              </a:lnSpc>
            </a:pPr>
            <a:r>
              <a:rPr lang="en-GB" sz="3100" dirty="0" smtClean="0">
                <a:latin typeface="Tempus Sans ITC" panose="04020404030D07020202" pitchFamily="82" charset="0"/>
              </a:rPr>
              <a:t>Create your own…</a:t>
            </a:r>
          </a:p>
          <a:p>
            <a:pPr>
              <a:lnSpc>
                <a:spcPct val="120000"/>
              </a:lnSpc>
            </a:pPr>
            <a:endParaRPr lang="en-GB" sz="3100" dirty="0" smtClean="0">
              <a:latin typeface="Tempus Sans ITC" panose="04020404030D07020202" pitchFamily="82" charset="0"/>
            </a:endParaRPr>
          </a:p>
          <a:p>
            <a:pPr marL="457200" indent="-457200">
              <a:lnSpc>
                <a:spcPct val="120000"/>
              </a:lnSpc>
              <a:buFont typeface="Arial" panose="020B0604020202020204" pitchFamily="34" charset="0"/>
              <a:buChar char="•"/>
            </a:pPr>
            <a:r>
              <a:rPr lang="en-GB" sz="3100" dirty="0" smtClean="0">
                <a:latin typeface="Tempus Sans ITC" panose="04020404030D07020202" pitchFamily="82" charset="0"/>
              </a:rPr>
              <a:t>However, you MUST work out how to make it challenging. What is the lowest number of numbers that you need to add with the person still able to find an answer?  This is harder than it sounds. </a:t>
            </a:r>
          </a:p>
          <a:p>
            <a:pPr marL="457200" indent="-457200">
              <a:lnSpc>
                <a:spcPct val="120000"/>
              </a:lnSpc>
              <a:buFont typeface="Arial" panose="020B0604020202020204" pitchFamily="34" charset="0"/>
              <a:buChar char="•"/>
            </a:pPr>
            <a:r>
              <a:rPr lang="en-GB" sz="3100" dirty="0" smtClean="0">
                <a:latin typeface="Tempus Sans ITC" panose="04020404030D07020202" pitchFamily="82" charset="0"/>
              </a:rPr>
              <a:t>Does adding more shapes make </a:t>
            </a:r>
            <a:r>
              <a:rPr lang="en-GB" sz="3100" dirty="0">
                <a:latin typeface="Tempus Sans ITC" panose="04020404030D07020202" pitchFamily="82" charset="0"/>
              </a:rPr>
              <a:t> </a:t>
            </a:r>
            <a:r>
              <a:rPr lang="en-GB" sz="3100" dirty="0" smtClean="0">
                <a:latin typeface="Tempus Sans ITC" panose="04020404030D07020202" pitchFamily="82" charset="0"/>
              </a:rPr>
              <a:t>you have to add more numbers to help? Does this make it easier? </a:t>
            </a:r>
          </a:p>
          <a:p>
            <a:pPr marL="457200" indent="-457200">
              <a:lnSpc>
                <a:spcPct val="120000"/>
              </a:lnSpc>
              <a:buFont typeface="Arial" panose="020B0604020202020204" pitchFamily="34" charset="0"/>
              <a:buChar char="•"/>
            </a:pPr>
            <a:r>
              <a:rPr lang="en-GB" sz="3100" dirty="0" smtClean="0">
                <a:latin typeface="Tempus Sans ITC" panose="04020404030D07020202" pitchFamily="82" charset="0"/>
              </a:rPr>
              <a:t>Can you create one with only one way to break into the puzzle? This will make it harder for a friend to find out. </a:t>
            </a:r>
          </a:p>
          <a:p>
            <a:pPr marL="457200" indent="-457200">
              <a:lnSpc>
                <a:spcPct val="120000"/>
              </a:lnSpc>
              <a:buFont typeface="Arial" panose="020B0604020202020204" pitchFamily="34" charset="0"/>
              <a:buChar char="•"/>
            </a:pPr>
            <a:r>
              <a:rPr lang="en-GB" sz="3100" dirty="0" smtClean="0">
                <a:latin typeface="Tempus Sans ITC" panose="04020404030D07020202" pitchFamily="82" charset="0"/>
              </a:rPr>
              <a:t>Is it possible to use decimals in your puzzles?  Could you use numbers to two decimal places?</a:t>
            </a:r>
            <a:endParaRPr lang="en-GB" sz="3100" dirty="0">
              <a:latin typeface="Tempus Sans ITC" panose="04020404030D07020202" pitchFamily="82" charset="0"/>
            </a:endParaRPr>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555475" y="1017615"/>
            <a:ext cx="609600" cy="609600"/>
          </a:xfrm>
          <a:prstGeom prst="rect">
            <a:avLst/>
          </a:prstGeom>
        </p:spPr>
      </p:pic>
      <p:sp>
        <p:nvSpPr>
          <p:cNvPr id="7" name="Oval 6"/>
          <p:cNvSpPr/>
          <p:nvPr/>
        </p:nvSpPr>
        <p:spPr>
          <a:xfrm>
            <a:off x="6078794" y="770240"/>
            <a:ext cx="1419367" cy="1104349"/>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356709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2718"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87339" y="1156695"/>
            <a:ext cx="10889776" cy="1325563"/>
          </a:xfrm>
        </p:spPr>
        <p:txBody>
          <a:bodyPr>
            <a:noAutofit/>
          </a:bodyPr>
          <a:lstStyle/>
          <a:p>
            <a:r>
              <a:rPr lang="en-GB" sz="2800" dirty="0" smtClean="0">
                <a:latin typeface="Tempus Sans ITC" panose="04020404030D07020202" pitchFamily="82" charset="0"/>
              </a:rPr>
              <a:t>You do not need to have completed all of these. They don’t need handing in this week and can be something you keep coming back to for fun or in a spare moment. </a:t>
            </a:r>
            <a:br>
              <a:rPr lang="en-GB" sz="2800" dirty="0" smtClean="0">
                <a:latin typeface="Tempus Sans ITC" panose="04020404030D07020202" pitchFamily="82" charset="0"/>
              </a:rPr>
            </a:br>
            <a:r>
              <a:rPr lang="en-GB" sz="2800" dirty="0" smtClean="0">
                <a:latin typeface="Tempus Sans ITC" panose="04020404030D07020202" pitchFamily="82" charset="0"/>
              </a:rPr>
              <a:t/>
            </a:r>
            <a:br>
              <a:rPr lang="en-GB" sz="2800" dirty="0" smtClean="0">
                <a:latin typeface="Tempus Sans ITC" panose="04020404030D07020202" pitchFamily="82" charset="0"/>
              </a:rPr>
            </a:br>
            <a:r>
              <a:rPr lang="en-GB" sz="2800" dirty="0" smtClean="0">
                <a:latin typeface="Tempus Sans ITC" panose="04020404030D07020202" pitchFamily="82" charset="0"/>
              </a:rPr>
              <a:t>I am happy to be asked questions or to receive one of your puzzles via teams for me to try to solve! This can be in any form, such as a photograph of </a:t>
            </a:r>
            <a:r>
              <a:rPr lang="en-GB" sz="2800" smtClean="0">
                <a:latin typeface="Tempus Sans ITC" panose="04020404030D07020202" pitchFamily="82" charset="0"/>
              </a:rPr>
              <a:t>your puzzle, </a:t>
            </a:r>
            <a:r>
              <a:rPr lang="en-GB" sz="2800" dirty="0" smtClean="0">
                <a:latin typeface="Tempus Sans ITC" panose="04020404030D07020202" pitchFamily="82" charset="0"/>
              </a:rPr>
              <a:t>a PowerPoint or a Word file. </a:t>
            </a:r>
            <a:endParaRPr lang="en-GB" sz="2800" dirty="0">
              <a:latin typeface="Tempus Sans ITC" panose="04020404030D07020202" pitchFamily="82" charset="0"/>
            </a:endParaRPr>
          </a:p>
        </p:txBody>
      </p:sp>
      <p:pic>
        <p:nvPicPr>
          <p:cNvPr id="5" name="Picture 2" descr="Microsoft Teams Review | PCMa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53995" y="3496798"/>
            <a:ext cx="4356464" cy="2450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91078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164</Words>
  <Application>Microsoft Office PowerPoint</Application>
  <PresentationFormat>Widescreen</PresentationFormat>
  <Paragraphs>31</Paragraphs>
  <Slides>6</Slides>
  <Notes>0</Notes>
  <HiddenSlides>0</HiddenSlides>
  <MMClips>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Calibri Light</vt:lpstr>
      <vt:lpstr>Tempus Sans ITC</vt:lpstr>
      <vt:lpstr>Times New Roman</vt:lpstr>
      <vt:lpstr>Office Theme</vt:lpstr>
      <vt:lpstr>PowerPoint Presentation</vt:lpstr>
      <vt:lpstr>Use this space for jottings or jot onto paper.</vt:lpstr>
      <vt:lpstr>PowerPoint Presentation</vt:lpstr>
      <vt:lpstr>PowerPoint Presentation</vt:lpstr>
      <vt:lpstr>PowerPoint Presentation</vt:lpstr>
      <vt:lpstr>You do not need to have completed all of these. They don’t need handing in this week and can be something you keep coming back to for fun or in a spare moment.   I am happy to be asked questions or to receive one of your puzzles via teams for me to try to solve! This can be in any form, such as a photograph of your puzzle, a PowerPoint or a Word file. </vt:lpstr>
    </vt:vector>
  </TitlesOfParts>
  <Company>Berkswich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What’s the value of each shape? In this task, value means how much is it worth!</dc:title>
  <dc:creator>Rachel Joint</dc:creator>
  <cp:lastModifiedBy>Rachel Joint</cp:lastModifiedBy>
  <cp:revision>8</cp:revision>
  <cp:lastPrinted>2020-11-15T19:32:23Z</cp:lastPrinted>
  <dcterms:created xsi:type="dcterms:W3CDTF">2020-11-15T17:41:10Z</dcterms:created>
  <dcterms:modified xsi:type="dcterms:W3CDTF">2020-11-15T20:29:54Z</dcterms:modified>
</cp:coreProperties>
</file>