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3"/>
  </p:sldMasterIdLst>
  <p:notesMasterIdLst>
    <p:notesMasterId r:id="rId19"/>
  </p:notesMasterIdLst>
  <p:sldIdLst>
    <p:sldId id="256" r:id="rId4"/>
    <p:sldId id="266" r:id="rId5"/>
    <p:sldId id="276" r:id="rId6"/>
    <p:sldId id="267" r:id="rId7"/>
    <p:sldId id="277" r:id="rId8"/>
    <p:sldId id="259" r:id="rId9"/>
    <p:sldId id="268" r:id="rId10"/>
    <p:sldId id="269" r:id="rId11"/>
    <p:sldId id="271" r:id="rId12"/>
    <p:sldId id="270" r:id="rId13"/>
    <p:sldId id="272" r:id="rId14"/>
    <p:sldId id="273" r:id="rId15"/>
    <p:sldId id="274" r:id="rId16"/>
    <p:sldId id="278" r:id="rId17"/>
    <p:sldId id="279"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0797" autoAdjust="0"/>
  </p:normalViewPr>
  <p:slideViewPr>
    <p:cSldViewPr>
      <p:cViewPr>
        <p:scale>
          <a:sx n="50" d="100"/>
          <a:sy n="50" d="100"/>
        </p:scale>
        <p:origin x="1956" y="24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1.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0522D2-4B9D-40C1-B916-8AE74D232050}"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2C8189-7D87-4052-8E37-E17441CF3C25}" type="slidenum">
              <a:rPr lang="en-GB" smtClean="0"/>
              <a:t>‹#›</a:t>
            </a:fld>
            <a:endParaRPr lang="en-GB"/>
          </a:p>
        </p:txBody>
      </p:sp>
    </p:spTree>
    <p:extLst>
      <p:ext uri="{BB962C8B-B14F-4D97-AF65-F5344CB8AC3E}">
        <p14:creationId xmlns:p14="http://schemas.microsoft.com/office/powerpoint/2010/main" val="2255853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2C8189-7D87-4052-8E37-E17441CF3C25}" type="slidenum">
              <a:rPr lang="en-GB" smtClean="0"/>
              <a:t>2</a:t>
            </a:fld>
            <a:endParaRPr lang="en-GB"/>
          </a:p>
        </p:txBody>
      </p:sp>
    </p:spTree>
    <p:extLst>
      <p:ext uri="{BB962C8B-B14F-4D97-AF65-F5344CB8AC3E}">
        <p14:creationId xmlns:p14="http://schemas.microsoft.com/office/powerpoint/2010/main" val="2669659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2C8189-7D87-4052-8E37-E17441CF3C25}" type="slidenum">
              <a:rPr lang="en-GB" smtClean="0"/>
              <a:t>3</a:t>
            </a:fld>
            <a:endParaRPr lang="en-GB"/>
          </a:p>
        </p:txBody>
      </p:sp>
    </p:spTree>
    <p:extLst>
      <p:ext uri="{BB962C8B-B14F-4D97-AF65-F5344CB8AC3E}">
        <p14:creationId xmlns:p14="http://schemas.microsoft.com/office/powerpoint/2010/main" val="34179380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2C8189-7D87-4052-8E37-E17441CF3C25}" type="slidenum">
              <a:rPr lang="en-GB" smtClean="0"/>
              <a:t>4</a:t>
            </a:fld>
            <a:endParaRPr lang="en-GB"/>
          </a:p>
        </p:txBody>
      </p:sp>
    </p:spTree>
    <p:extLst>
      <p:ext uri="{BB962C8B-B14F-4D97-AF65-F5344CB8AC3E}">
        <p14:creationId xmlns:p14="http://schemas.microsoft.com/office/powerpoint/2010/main" val="25279426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2C8189-7D87-4052-8E37-E17441CF3C25}" type="slidenum">
              <a:rPr lang="en-GB" smtClean="0"/>
              <a:t>5</a:t>
            </a:fld>
            <a:endParaRPr lang="en-GB"/>
          </a:p>
        </p:txBody>
      </p:sp>
    </p:spTree>
    <p:extLst>
      <p:ext uri="{BB962C8B-B14F-4D97-AF65-F5344CB8AC3E}">
        <p14:creationId xmlns:p14="http://schemas.microsoft.com/office/powerpoint/2010/main" val="503731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2C8189-7D87-4052-8E37-E17441CF3C25}" type="slidenum">
              <a:rPr lang="en-GB" smtClean="0"/>
              <a:t>6</a:t>
            </a:fld>
            <a:endParaRPr lang="en-GB"/>
          </a:p>
        </p:txBody>
      </p:sp>
    </p:spTree>
    <p:extLst>
      <p:ext uri="{BB962C8B-B14F-4D97-AF65-F5344CB8AC3E}">
        <p14:creationId xmlns:p14="http://schemas.microsoft.com/office/powerpoint/2010/main" val="42587317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2C8189-7D87-4052-8E37-E17441CF3C25}" type="slidenum">
              <a:rPr lang="en-GB" smtClean="0"/>
              <a:t>13</a:t>
            </a:fld>
            <a:endParaRPr lang="en-GB"/>
          </a:p>
        </p:txBody>
      </p:sp>
    </p:spTree>
    <p:extLst>
      <p:ext uri="{BB962C8B-B14F-4D97-AF65-F5344CB8AC3E}">
        <p14:creationId xmlns:p14="http://schemas.microsoft.com/office/powerpoint/2010/main" val="845396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2C8189-7D87-4052-8E37-E17441CF3C25}" type="slidenum">
              <a:rPr lang="en-GB" smtClean="0"/>
              <a:t>14</a:t>
            </a:fld>
            <a:endParaRPr lang="en-GB"/>
          </a:p>
        </p:txBody>
      </p:sp>
    </p:spTree>
    <p:extLst>
      <p:ext uri="{BB962C8B-B14F-4D97-AF65-F5344CB8AC3E}">
        <p14:creationId xmlns:p14="http://schemas.microsoft.com/office/powerpoint/2010/main" val="8586611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4F80DCF-5332-472E-9E1B-F5E041419FD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AC8CC4-FAE5-419E-9582-780FF49A646B}"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7719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4F80DCF-5332-472E-9E1B-F5E041419FD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AC8CC4-FAE5-419E-9582-780FF49A646B}" type="slidenum">
              <a:rPr lang="en-GB" smtClean="0"/>
              <a:t>‹#›</a:t>
            </a:fld>
            <a:endParaRPr lang="en-GB"/>
          </a:p>
        </p:txBody>
      </p:sp>
    </p:spTree>
    <p:extLst>
      <p:ext uri="{BB962C8B-B14F-4D97-AF65-F5344CB8AC3E}">
        <p14:creationId xmlns:p14="http://schemas.microsoft.com/office/powerpoint/2010/main" val="3495152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4F80DCF-5332-472E-9E1B-F5E041419FD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AC8CC4-FAE5-419E-9582-780FF49A646B}"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63373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4F80DCF-5332-472E-9E1B-F5E041419FD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AC8CC4-FAE5-419E-9582-780FF49A646B}" type="slidenum">
              <a:rPr lang="en-GB" smtClean="0"/>
              <a:t>‹#›</a:t>
            </a:fld>
            <a:endParaRPr lang="en-GB"/>
          </a:p>
        </p:txBody>
      </p:sp>
    </p:spTree>
    <p:extLst>
      <p:ext uri="{BB962C8B-B14F-4D97-AF65-F5344CB8AC3E}">
        <p14:creationId xmlns:p14="http://schemas.microsoft.com/office/powerpoint/2010/main" val="994759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4F80DCF-5332-472E-9E1B-F5E041419FD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AC8CC4-FAE5-419E-9582-780FF49A646B}" type="slidenum">
              <a:rPr lang="en-GB" smtClean="0"/>
              <a:t>‹#›</a:t>
            </a:fld>
            <a:endParaRPr lang="en-GB"/>
          </a:p>
        </p:txBody>
      </p:sp>
    </p:spTree>
    <p:extLst>
      <p:ext uri="{BB962C8B-B14F-4D97-AF65-F5344CB8AC3E}">
        <p14:creationId xmlns:p14="http://schemas.microsoft.com/office/powerpoint/2010/main" val="11368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4F80DCF-5332-472E-9E1B-F5E041419FD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AC8CC4-FAE5-419E-9582-780FF49A646B}" type="slidenum">
              <a:rPr lang="en-GB" smtClean="0"/>
              <a:t>‹#›</a:t>
            </a:fld>
            <a:endParaRPr lang="en-GB"/>
          </a:p>
        </p:txBody>
      </p:sp>
    </p:spTree>
    <p:extLst>
      <p:ext uri="{BB962C8B-B14F-4D97-AF65-F5344CB8AC3E}">
        <p14:creationId xmlns:p14="http://schemas.microsoft.com/office/powerpoint/2010/main" val="1887879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A4F80DCF-5332-472E-9E1B-F5E041419FDF}" type="datetimeFigureOut">
              <a:rPr lang="en-GB" smtClean="0"/>
              <a:t>24/02/2025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79AC8CC4-FAE5-419E-9582-780FF49A646B}" type="slidenum">
              <a:rPr lang="en-GB" smtClean="0"/>
              <a:t>‹#›</a:t>
            </a:fld>
            <a:endParaRPr lang="en-GB"/>
          </a:p>
        </p:txBody>
      </p:sp>
    </p:spTree>
    <p:extLst>
      <p:ext uri="{BB962C8B-B14F-4D97-AF65-F5344CB8AC3E}">
        <p14:creationId xmlns:p14="http://schemas.microsoft.com/office/powerpoint/2010/main" val="3021979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A4F80DCF-5332-472E-9E1B-F5E041419FDF}" type="datetimeFigureOut">
              <a:rPr lang="en-GB" smtClean="0"/>
              <a:t>24/02/2025</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9AC8CC4-FAE5-419E-9582-780FF49A646B}" type="slidenum">
              <a:rPr lang="en-GB" smtClean="0"/>
              <a:t>‹#›</a:t>
            </a:fld>
            <a:endParaRPr lang="en-GB"/>
          </a:p>
        </p:txBody>
      </p:sp>
    </p:spTree>
    <p:extLst>
      <p:ext uri="{BB962C8B-B14F-4D97-AF65-F5344CB8AC3E}">
        <p14:creationId xmlns:p14="http://schemas.microsoft.com/office/powerpoint/2010/main" val="2139972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4F80DCF-5332-472E-9E1B-F5E041419FD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AC8CC4-FAE5-419E-9582-780FF49A646B}" type="slidenum">
              <a:rPr lang="en-GB" smtClean="0"/>
              <a:t>‹#›</a:t>
            </a:fld>
            <a:endParaRPr lang="en-GB"/>
          </a:p>
        </p:txBody>
      </p:sp>
    </p:spTree>
    <p:extLst>
      <p:ext uri="{BB962C8B-B14F-4D97-AF65-F5344CB8AC3E}">
        <p14:creationId xmlns:p14="http://schemas.microsoft.com/office/powerpoint/2010/main" val="15655817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4F80DCF-5332-472E-9E1B-F5E041419FD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AC8CC4-FAE5-419E-9582-780FF49A646B}" type="slidenum">
              <a:rPr lang="en-GB" smtClean="0"/>
              <a:t>‹#›</a:t>
            </a:fld>
            <a:endParaRPr lang="en-GB"/>
          </a:p>
        </p:txBody>
      </p:sp>
    </p:spTree>
    <p:extLst>
      <p:ext uri="{BB962C8B-B14F-4D97-AF65-F5344CB8AC3E}">
        <p14:creationId xmlns:p14="http://schemas.microsoft.com/office/powerpoint/2010/main" val="4997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4F80DCF-5332-472E-9E1B-F5E041419FD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AC8CC4-FAE5-419E-9582-780FF49A646B}" type="slidenum">
              <a:rPr lang="en-GB" smtClean="0"/>
              <a:t>‹#›</a:t>
            </a:fld>
            <a:endParaRPr lang="en-GB"/>
          </a:p>
        </p:txBody>
      </p:sp>
    </p:spTree>
    <p:extLst>
      <p:ext uri="{BB962C8B-B14F-4D97-AF65-F5344CB8AC3E}">
        <p14:creationId xmlns:p14="http://schemas.microsoft.com/office/powerpoint/2010/main" val="4277106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A4F80DCF-5332-472E-9E1B-F5E041419FDF}" type="datetimeFigureOut">
              <a:rPr lang="en-GB" smtClean="0"/>
              <a:t>24/02/2025</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9AC8CC4-FAE5-419E-9582-780FF49A646B}" type="slidenum">
              <a:rPr lang="en-GB" smtClean="0"/>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27066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C6E698C-8155-4B8B-BDC9-B7299772B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p:cNvSpPr txBox="1">
            <a:spLocks/>
          </p:cNvSpPr>
          <p:nvPr/>
        </p:nvSpPr>
        <p:spPr>
          <a:xfrm>
            <a:off x="3915696" y="965200"/>
            <a:ext cx="4499251" cy="4927600"/>
          </a:xfrm>
          <a:prstGeom prst="rect">
            <a:avLst/>
          </a:prstGeom>
        </p:spPr>
        <p:txBody>
          <a:bodyPr vert="horz" lIns="91440" tIns="45720" rIns="91440" bIns="45720" rtlCol="0" anchor="ctr">
            <a:normAutofit lnSpcReduction="10000"/>
          </a:bodyPr>
          <a:lstStyle>
            <a:lvl1pPr algn="l" rtl="0" eaLnBrk="1" latinLnBrk="0" hangingPunct="1">
              <a:spcBef>
                <a:spcPct val="0"/>
              </a:spcBef>
              <a:buNone/>
              <a:defRPr kumimoji="0" sz="4400" kern="1200">
                <a:solidFill>
                  <a:schemeClr val="bg1"/>
                </a:solidFill>
                <a:latin typeface="+mj-lt"/>
                <a:ea typeface="+mj-ea"/>
                <a:cs typeface="+mj-cs"/>
              </a:defRPr>
            </a:lvl1pPr>
          </a:lstStyle>
          <a:p>
            <a:pPr defTabSz="914400">
              <a:lnSpc>
                <a:spcPct val="85000"/>
              </a:lnSpc>
              <a:spcAft>
                <a:spcPts val="600"/>
              </a:spcAft>
            </a:pPr>
            <a:r>
              <a:rPr lang="en-US" sz="7400" b="1" spc="-50" dirty="0">
                <a:solidFill>
                  <a:schemeClr val="tx2"/>
                </a:solidFill>
              </a:rPr>
              <a:t>Key Stage One Non-Statutory Assessment</a:t>
            </a:r>
            <a:endParaRPr lang="en-US" sz="7400" spc="-50" dirty="0">
              <a:solidFill>
                <a:schemeClr val="tx2"/>
              </a:solidFill>
            </a:endParaRPr>
          </a:p>
          <a:p>
            <a:pPr defTabSz="914400">
              <a:lnSpc>
                <a:spcPct val="85000"/>
              </a:lnSpc>
              <a:spcAft>
                <a:spcPts val="600"/>
              </a:spcAft>
            </a:pPr>
            <a:r>
              <a:rPr lang="en-US" sz="7400" b="1" spc="-50" dirty="0">
                <a:solidFill>
                  <a:schemeClr val="tx2"/>
                </a:solidFill>
              </a:rPr>
              <a:t>2025</a:t>
            </a:r>
          </a:p>
        </p:txBody>
      </p:sp>
      <p:sp>
        <p:nvSpPr>
          <p:cNvPr id="12" name="Rectangle 11">
            <a:extLst>
              <a:ext uri="{FF2B5EF4-FFF2-40B4-BE49-F238E27FC236}">
                <a16:creationId xmlns:a16="http://schemas.microsoft.com/office/drawing/2014/main" id="{0EEF5601-A8BC-411D-AA64-3E79320BA1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343855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4" name="Rectangle 13">
            <a:extLst>
              <a:ext uri="{FF2B5EF4-FFF2-40B4-BE49-F238E27FC236}">
                <a16:creationId xmlns:a16="http://schemas.microsoft.com/office/drawing/2014/main" id="{33209156-242F-4B26-8D07-CEB2B68A9F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38550"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pic>
        <p:nvPicPr>
          <p:cNvPr id="1029" name="Picture 5">
            <a:extLst>
              <a:ext uri="{FF2B5EF4-FFF2-40B4-BE49-F238E27FC236}">
                <a16:creationId xmlns:a16="http://schemas.microsoft.com/office/drawing/2014/main" id="{DA44CB9F-A91E-4A5C-BE99-70C71426457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8502" y="2523287"/>
            <a:ext cx="2745710" cy="207207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1034" name="Picture 10" descr="IMG_6943">
            <a:extLst>
              <a:ext uri="{FF2B5EF4-FFF2-40B4-BE49-F238E27FC236}">
                <a16:creationId xmlns:a16="http://schemas.microsoft.com/office/drawing/2014/main" id="{67BBC66A-E136-483C-BD96-CE42F35AE1D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2258" y="4755511"/>
            <a:ext cx="2678197" cy="2008648"/>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3" name="Picture 2">
            <a:extLst>
              <a:ext uri="{FF2B5EF4-FFF2-40B4-BE49-F238E27FC236}">
                <a16:creationId xmlns:a16="http://schemas.microsoft.com/office/drawing/2014/main" id="{E964D3B7-D211-4221-98C5-FF4DEE1DB3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20563" y="4789388"/>
            <a:ext cx="2267744" cy="1700808"/>
          </a:xfrm>
          <a:prstGeom prst="rect">
            <a:avLst/>
          </a:prstGeom>
        </p:spPr>
      </p:pic>
      <p:pic>
        <p:nvPicPr>
          <p:cNvPr id="11" name="Picture 10">
            <a:extLst>
              <a:ext uri="{FF2B5EF4-FFF2-40B4-BE49-F238E27FC236}">
                <a16:creationId xmlns:a16="http://schemas.microsoft.com/office/drawing/2014/main" id="{FD4A27E1-0A57-4FBC-B931-C35779F724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3133" y="260648"/>
            <a:ext cx="2762764" cy="2072073"/>
          </a:xfrm>
          <a:prstGeom prst="rect">
            <a:avLst/>
          </a:prstGeom>
        </p:spPr>
      </p:pic>
    </p:spTree>
    <p:extLst>
      <p:ext uri="{BB962C8B-B14F-4D97-AF65-F5344CB8AC3E}">
        <p14:creationId xmlns:p14="http://schemas.microsoft.com/office/powerpoint/2010/main" val="189895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066800"/>
          </a:xfrm>
        </p:spPr>
        <p:txBody>
          <a:bodyPr/>
          <a:lstStyle/>
          <a:p>
            <a:r>
              <a:rPr lang="en-GB" b="1" dirty="0">
                <a:solidFill>
                  <a:schemeClr val="bg1">
                    <a:lumMod val="50000"/>
                  </a:schemeClr>
                </a:solidFill>
                <a:latin typeface="Arial" pitchFamily="34" charset="0"/>
                <a:cs typeface="Arial" pitchFamily="34" charset="0"/>
              </a:rPr>
              <a:t>What are SATs?</a:t>
            </a:r>
          </a:p>
        </p:txBody>
      </p:sp>
      <p:sp>
        <p:nvSpPr>
          <p:cNvPr id="3" name="Content Placeholder 2"/>
          <p:cNvSpPr>
            <a:spLocks noGrp="1"/>
          </p:cNvSpPr>
          <p:nvPr>
            <p:ph idx="1"/>
          </p:nvPr>
        </p:nvSpPr>
        <p:spPr>
          <a:xfrm>
            <a:off x="143508" y="1896148"/>
            <a:ext cx="8856984" cy="4325112"/>
          </a:xfrm>
        </p:spPr>
        <p:txBody>
          <a:bodyPr>
            <a:noAutofit/>
          </a:bodyPr>
          <a:lstStyle/>
          <a:p>
            <a:r>
              <a:rPr lang="en-US" sz="2200" dirty="0">
                <a:solidFill>
                  <a:srgbClr val="000000"/>
                </a:solidFill>
                <a:latin typeface="Century Gothic" pitchFamily="34" charset="0"/>
                <a:cs typeface="Arial" panose="020B0604020202020204" pitchFamily="34" charset="0"/>
              </a:rPr>
              <a:t>At the end of Year 2 and Year 6, children in England sit </a:t>
            </a:r>
            <a:r>
              <a:rPr lang="en-US" sz="2200" dirty="0" err="1">
                <a:solidFill>
                  <a:srgbClr val="000000"/>
                </a:solidFill>
                <a:latin typeface="Century Gothic" pitchFamily="34" charset="0"/>
                <a:cs typeface="Arial" panose="020B0604020202020204" pitchFamily="34" charset="0"/>
              </a:rPr>
              <a:t>standardised</a:t>
            </a:r>
            <a:r>
              <a:rPr lang="en-US" sz="2200" dirty="0">
                <a:solidFill>
                  <a:srgbClr val="000000"/>
                </a:solidFill>
                <a:latin typeface="Century Gothic" pitchFamily="34" charset="0"/>
                <a:cs typeface="Arial" panose="020B0604020202020204" pitchFamily="34" charset="0"/>
              </a:rPr>
              <a:t> assessment tests to check their educational progress. SATs give teachers the chance to see how children are doing nationally. </a:t>
            </a:r>
          </a:p>
          <a:p>
            <a:endParaRPr lang="en-US" sz="2200" dirty="0">
              <a:solidFill>
                <a:srgbClr val="000000"/>
              </a:solidFill>
              <a:latin typeface="Century Gothic" pitchFamily="34" charset="0"/>
              <a:cs typeface="Arial" panose="020B0604020202020204" pitchFamily="34" charset="0"/>
            </a:endParaRPr>
          </a:p>
          <a:p>
            <a:r>
              <a:rPr lang="en-US" sz="2200" dirty="0">
                <a:solidFill>
                  <a:srgbClr val="000000"/>
                </a:solidFill>
                <a:latin typeface="Century Gothic" pitchFamily="34" charset="0"/>
                <a:cs typeface="Arial" panose="020B0604020202020204" pitchFamily="34" charset="0"/>
              </a:rPr>
              <a:t>English – Reading Paper 1 and Paper 2</a:t>
            </a:r>
          </a:p>
          <a:p>
            <a:r>
              <a:rPr lang="en-US" sz="2200" dirty="0">
                <a:solidFill>
                  <a:srgbClr val="000000"/>
                </a:solidFill>
                <a:latin typeface="Century Gothic" pitchFamily="34" charset="0"/>
                <a:cs typeface="Arial" panose="020B0604020202020204" pitchFamily="34" charset="0"/>
              </a:rPr>
              <a:t>English – Grammar, Punctuation &amp; Spelling</a:t>
            </a:r>
          </a:p>
          <a:p>
            <a:r>
              <a:rPr lang="en-US" sz="2200" dirty="0">
                <a:solidFill>
                  <a:srgbClr val="000000"/>
                </a:solidFill>
                <a:latin typeface="Century Gothic" pitchFamily="34" charset="0"/>
                <a:cs typeface="Arial" panose="020B0604020202020204" pitchFamily="34" charset="0"/>
              </a:rPr>
              <a:t>Mathematics – Arithmetic &amp; Reasoning</a:t>
            </a:r>
          </a:p>
          <a:p>
            <a:endParaRPr lang="en-US" sz="2200" dirty="0">
              <a:solidFill>
                <a:srgbClr val="000000"/>
              </a:solidFill>
              <a:latin typeface="Century Gothic" pitchFamily="34" charset="0"/>
              <a:cs typeface="Arial" panose="020B0604020202020204" pitchFamily="34" charset="0"/>
            </a:endParaRPr>
          </a:p>
        </p:txBody>
      </p:sp>
      <p:pic>
        <p:nvPicPr>
          <p:cNvPr id="5" name="Picture 2">
            <a:extLst>
              <a:ext uri="{FF2B5EF4-FFF2-40B4-BE49-F238E27FC236}">
                <a16:creationId xmlns:a16="http://schemas.microsoft.com/office/drawing/2014/main" id="{C6C413DC-CF87-49FF-AC7C-A558C697441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3140968"/>
            <a:ext cx="2843808" cy="2131416"/>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6" name="Picture 5">
            <a:extLst>
              <a:ext uri="{FF2B5EF4-FFF2-40B4-BE49-F238E27FC236}">
                <a16:creationId xmlns:a16="http://schemas.microsoft.com/office/drawing/2014/main" id="{4300450B-E985-4890-A9E5-6B3715112B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343800" y="299200"/>
            <a:ext cx="1728192" cy="1296144"/>
          </a:xfrm>
          <a:prstGeom prst="rect">
            <a:avLst/>
          </a:prstGeom>
        </p:spPr>
      </p:pic>
      <p:pic>
        <p:nvPicPr>
          <p:cNvPr id="7" name="Picture 4">
            <a:extLst>
              <a:ext uri="{FF2B5EF4-FFF2-40B4-BE49-F238E27FC236}">
                <a16:creationId xmlns:a16="http://schemas.microsoft.com/office/drawing/2014/main" id="{2BECB432-53B9-4158-ABC3-83263244570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46199" y="4968597"/>
            <a:ext cx="2409493" cy="1806227"/>
          </a:xfrm>
          <a:prstGeom prst="rect">
            <a:avLst/>
          </a:prstGeom>
          <a:noFill/>
          <a:ln>
            <a:noFill/>
          </a:ln>
          <a:effectLst>
            <a:outerShdw blurRad="292100" dist="139700" dir="2700000" algn="ctr" rotWithShape="0">
              <a:srgbClr val="000000">
                <a:alpha val="64999"/>
              </a:srgbClr>
            </a:outerShdw>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round/>
                <a:headEnd/>
                <a:tailEnd/>
              </a14:hiddenLine>
            </a:ext>
          </a:extLst>
        </p:spPr>
      </p:pic>
      <p:pic>
        <p:nvPicPr>
          <p:cNvPr id="8" name="Picture 7">
            <a:extLst>
              <a:ext uri="{FF2B5EF4-FFF2-40B4-BE49-F238E27FC236}">
                <a16:creationId xmlns:a16="http://schemas.microsoft.com/office/drawing/2014/main" id="{A240E7B3-9770-4FE5-A923-ADB2211BEA1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678669" y="83175"/>
            <a:ext cx="1485619" cy="1743363"/>
          </a:xfrm>
          <a:prstGeom prst="rect">
            <a:avLst/>
          </a:prstGeom>
        </p:spPr>
      </p:pic>
    </p:spTree>
    <p:extLst>
      <p:ext uri="{BB962C8B-B14F-4D97-AF65-F5344CB8AC3E}">
        <p14:creationId xmlns:p14="http://schemas.microsoft.com/office/powerpoint/2010/main" val="15896431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066800"/>
          </a:xfrm>
        </p:spPr>
        <p:txBody>
          <a:bodyPr/>
          <a:lstStyle/>
          <a:p>
            <a:r>
              <a:rPr lang="en-GB" b="1" dirty="0">
                <a:solidFill>
                  <a:schemeClr val="bg1">
                    <a:lumMod val="50000"/>
                  </a:schemeClr>
                </a:solidFill>
                <a:latin typeface="Arial" pitchFamily="34" charset="0"/>
                <a:cs typeface="Arial" pitchFamily="34" charset="0"/>
              </a:rPr>
              <a:t>What are SATs?</a:t>
            </a:r>
          </a:p>
        </p:txBody>
      </p:sp>
      <p:sp>
        <p:nvSpPr>
          <p:cNvPr id="3" name="Content Placeholder 2"/>
          <p:cNvSpPr>
            <a:spLocks noGrp="1"/>
          </p:cNvSpPr>
          <p:nvPr>
            <p:ph idx="1"/>
          </p:nvPr>
        </p:nvSpPr>
        <p:spPr>
          <a:xfrm>
            <a:off x="251520" y="2060848"/>
            <a:ext cx="8229600" cy="2100582"/>
          </a:xfrm>
        </p:spPr>
        <p:txBody>
          <a:bodyPr>
            <a:normAutofit/>
          </a:bodyPr>
          <a:lstStyle/>
          <a:p>
            <a:r>
              <a:rPr lang="en-GB" sz="2400" dirty="0">
                <a:solidFill>
                  <a:srgbClr val="000000"/>
                </a:solidFill>
                <a:latin typeface="Century Gothic" pitchFamily="34" charset="0"/>
                <a:cs typeface="Arial" panose="020B0604020202020204" pitchFamily="34" charset="0"/>
              </a:rPr>
              <a:t>KS1 SATs have become </a:t>
            </a:r>
            <a:r>
              <a:rPr lang="en-GB" sz="2400" b="1" dirty="0">
                <a:solidFill>
                  <a:srgbClr val="000000"/>
                </a:solidFill>
                <a:latin typeface="Century Gothic" pitchFamily="34" charset="0"/>
                <a:cs typeface="Arial" panose="020B0604020202020204" pitchFamily="34" charset="0"/>
              </a:rPr>
              <a:t>optional </a:t>
            </a:r>
            <a:r>
              <a:rPr lang="en-GB" sz="2400" dirty="0">
                <a:solidFill>
                  <a:srgbClr val="000000"/>
                </a:solidFill>
                <a:latin typeface="Century Gothic" pitchFamily="34" charset="0"/>
                <a:cs typeface="Arial" panose="020B0604020202020204" pitchFamily="34" charset="0"/>
              </a:rPr>
              <a:t>from September 2023. However, the Department of Education (DfE) will continue to provide standardised tests at the end of Year Two that may be taken by children in the Summer Term. This is because Year Two is the last year group in Key Stage One.</a:t>
            </a:r>
          </a:p>
        </p:txBody>
      </p:sp>
      <p:sp>
        <p:nvSpPr>
          <p:cNvPr id="6" name="Rectangle 5">
            <a:extLst>
              <a:ext uri="{FF2B5EF4-FFF2-40B4-BE49-F238E27FC236}">
                <a16:creationId xmlns:a16="http://schemas.microsoft.com/office/drawing/2014/main" id="{DD7A8892-86DF-4ED4-8DF7-70CCE4E34E8B}"/>
              </a:ext>
            </a:extLst>
          </p:cNvPr>
          <p:cNvSpPr/>
          <p:nvPr/>
        </p:nvSpPr>
        <p:spPr>
          <a:xfrm>
            <a:off x="225039" y="4517759"/>
            <a:ext cx="5715113" cy="1569660"/>
          </a:xfrm>
          <a:prstGeom prst="rect">
            <a:avLst/>
          </a:prstGeom>
        </p:spPr>
        <p:txBody>
          <a:bodyPr wrap="square">
            <a:spAutoFit/>
          </a:bodyPr>
          <a:lstStyle/>
          <a:p>
            <a:r>
              <a:rPr lang="en-GB" sz="2400" dirty="0">
                <a:solidFill>
                  <a:srgbClr val="000000"/>
                </a:solidFill>
                <a:latin typeface="Century Gothic" pitchFamily="34" charset="0"/>
                <a:cs typeface="Arial" panose="020B0604020202020204" pitchFamily="34" charset="0"/>
              </a:rPr>
              <a:t>Along with many schools, we have decided to take part in the optional tests; these help to support teacher assessment, but do not replace it.</a:t>
            </a:r>
            <a:endParaRPr lang="en-US" sz="2400" dirty="0">
              <a:solidFill>
                <a:srgbClr val="000000"/>
              </a:solidFill>
              <a:latin typeface="Century Gothic" pitchFamily="34" charset="0"/>
              <a:cs typeface="Arial" panose="020B0604020202020204" pitchFamily="34" charset="0"/>
            </a:endParaRPr>
          </a:p>
        </p:txBody>
      </p:sp>
      <p:pic>
        <p:nvPicPr>
          <p:cNvPr id="8" name="Picture 6">
            <a:extLst>
              <a:ext uri="{FF2B5EF4-FFF2-40B4-BE49-F238E27FC236}">
                <a16:creationId xmlns:a16="http://schemas.microsoft.com/office/drawing/2014/main" id="{EFEAEBA9-7E63-44F1-ABEE-740AF531C98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4168" y="202703"/>
            <a:ext cx="1979713" cy="1484785"/>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9" name="Picture 8">
            <a:extLst>
              <a:ext uri="{FF2B5EF4-FFF2-40B4-BE49-F238E27FC236}">
                <a16:creationId xmlns:a16="http://schemas.microsoft.com/office/drawing/2014/main" id="{ABF85C7C-DB81-400C-BFB7-25D0532180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171248" y="4132509"/>
            <a:ext cx="2145203" cy="1602282"/>
          </a:xfrm>
          <a:prstGeom prst="rect">
            <a:avLst/>
          </a:prstGeom>
        </p:spPr>
      </p:pic>
      <p:pic>
        <p:nvPicPr>
          <p:cNvPr id="7" name="Picture 6">
            <a:extLst>
              <a:ext uri="{FF2B5EF4-FFF2-40B4-BE49-F238E27FC236}">
                <a16:creationId xmlns:a16="http://schemas.microsoft.com/office/drawing/2014/main" id="{0EA9C73D-7018-4F17-B0D8-B18DAF792EE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4209" y="5302589"/>
            <a:ext cx="1883701" cy="1412776"/>
          </a:xfrm>
          <a:prstGeom prst="rect">
            <a:avLst/>
          </a:prstGeom>
        </p:spPr>
      </p:pic>
    </p:spTree>
    <p:extLst>
      <p:ext uri="{BB962C8B-B14F-4D97-AF65-F5344CB8AC3E}">
        <p14:creationId xmlns:p14="http://schemas.microsoft.com/office/powerpoint/2010/main" val="3301811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772816"/>
            <a:ext cx="8784976" cy="4757160"/>
          </a:xfrm>
        </p:spPr>
        <p:txBody>
          <a:bodyPr>
            <a:normAutofit fontScale="92500"/>
          </a:bodyPr>
          <a:lstStyle/>
          <a:p>
            <a:pPr marL="0" indent="0">
              <a:buNone/>
              <a:defRPr/>
            </a:pPr>
            <a:r>
              <a:rPr lang="en-GB" altLang="en-US" sz="2400" dirty="0">
                <a:latin typeface="Century Gothic" pitchFamily="34" charset="0"/>
              </a:rPr>
              <a:t>Non-statutory assessments help to build a picture of your child’s learning and achievements along with their daily classroom learning in order to assess them at Age Related Expectations at the end of Year Two.</a:t>
            </a:r>
          </a:p>
          <a:p>
            <a:pPr marL="0" indent="0">
              <a:buNone/>
              <a:defRPr/>
            </a:pPr>
            <a:r>
              <a:rPr lang="en-GB" altLang="en-US" sz="2400" dirty="0">
                <a:latin typeface="Century Gothic" pitchFamily="34" charset="0"/>
              </a:rPr>
              <a:t>As in recent years, writing will be teacher assessed internally and moderated in the year group. We also work with local schools and take part in moderation sessions (Reception to Year Six), to ensure that our assessments are accurate and quality-assured.</a:t>
            </a:r>
          </a:p>
          <a:p>
            <a:pPr marL="0" indent="0">
              <a:buNone/>
              <a:defRPr/>
            </a:pPr>
            <a:r>
              <a:rPr lang="en-GB" altLang="en-US" sz="2400" dirty="0">
                <a:latin typeface="Century Gothic" pitchFamily="34" charset="0"/>
              </a:rPr>
              <a:t>It is vital that the children are excited by learning and see each day as a new opportunity to improve. It is our experience that children demonstrate their best abilities when relaxed and happy; therefore, we do not refer to these assessments as 'tests' or speak about them in a way that could increase stress and worry. </a:t>
            </a:r>
          </a:p>
          <a:p>
            <a:pPr>
              <a:buFont typeface="Arial" panose="020B0604020202020204" pitchFamily="34" charset="0"/>
              <a:buChar char="•"/>
              <a:defRPr/>
            </a:pPr>
            <a:endParaRPr lang="en-GB" altLang="en-US" dirty="0">
              <a:latin typeface="Century Gothic" pitchFamily="34" charset="0"/>
            </a:endParaRPr>
          </a:p>
          <a:p>
            <a:pPr>
              <a:buFont typeface="Arial" panose="020B0604020202020204" pitchFamily="34" charset="0"/>
              <a:buChar char="•"/>
              <a:defRPr/>
            </a:pPr>
            <a:endParaRPr lang="en-GB" altLang="en-US" dirty="0">
              <a:latin typeface="Century Gothic" pitchFamily="34" charset="0"/>
            </a:endParaRPr>
          </a:p>
        </p:txBody>
      </p:sp>
      <p:sp>
        <p:nvSpPr>
          <p:cNvPr id="6" name="Title 1">
            <a:extLst>
              <a:ext uri="{FF2B5EF4-FFF2-40B4-BE49-F238E27FC236}">
                <a16:creationId xmlns:a16="http://schemas.microsoft.com/office/drawing/2014/main" id="{AED1D639-7002-C4BF-6895-3662D8E15EF3}"/>
              </a:ext>
            </a:extLst>
          </p:cNvPr>
          <p:cNvSpPr txBox="1">
            <a:spLocks/>
          </p:cNvSpPr>
          <p:nvPr/>
        </p:nvSpPr>
        <p:spPr>
          <a:xfrm>
            <a:off x="467544" y="620688"/>
            <a:ext cx="8229600" cy="1066800"/>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dirty="0">
                <a:solidFill>
                  <a:schemeClr val="bg1">
                    <a:lumMod val="50000"/>
                  </a:schemeClr>
                </a:solidFill>
                <a:latin typeface="Arial" pitchFamily="34" charset="0"/>
                <a:cs typeface="Arial" pitchFamily="34" charset="0"/>
              </a:rPr>
              <a:t>Assessment</a:t>
            </a:r>
          </a:p>
        </p:txBody>
      </p:sp>
      <p:pic>
        <p:nvPicPr>
          <p:cNvPr id="7" name="Picture 7" descr="IMG_0963">
            <a:extLst>
              <a:ext uri="{FF2B5EF4-FFF2-40B4-BE49-F238E27FC236}">
                <a16:creationId xmlns:a16="http://schemas.microsoft.com/office/drawing/2014/main" id="{FC18692E-0700-4D48-BB52-17349537AF4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82344" y="188640"/>
            <a:ext cx="1812619" cy="135946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pic>
        <p:nvPicPr>
          <p:cNvPr id="8" name="Picture 7">
            <a:extLst>
              <a:ext uri="{FF2B5EF4-FFF2-40B4-BE49-F238E27FC236}">
                <a16:creationId xmlns:a16="http://schemas.microsoft.com/office/drawing/2014/main" id="{D6BADFBE-9A9A-4F93-ADA9-8027FD87859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32240" y="188640"/>
            <a:ext cx="1812619" cy="1359464"/>
          </a:xfrm>
          <a:prstGeom prst="rect">
            <a:avLst/>
          </a:prstGeom>
        </p:spPr>
      </p:pic>
    </p:spTree>
    <p:extLst>
      <p:ext uri="{BB962C8B-B14F-4D97-AF65-F5344CB8AC3E}">
        <p14:creationId xmlns:p14="http://schemas.microsoft.com/office/powerpoint/2010/main" val="9538102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066800"/>
          </a:xfrm>
        </p:spPr>
        <p:txBody>
          <a:bodyPr/>
          <a:lstStyle/>
          <a:p>
            <a:r>
              <a:rPr lang="en-GB" b="1" dirty="0">
                <a:solidFill>
                  <a:schemeClr val="bg1">
                    <a:lumMod val="50000"/>
                  </a:schemeClr>
                </a:solidFill>
                <a:latin typeface="Arial" pitchFamily="34" charset="0"/>
                <a:cs typeface="Arial" pitchFamily="34" charset="0"/>
              </a:rPr>
              <a:t>What are SATs?</a:t>
            </a:r>
          </a:p>
        </p:txBody>
      </p:sp>
      <p:sp>
        <p:nvSpPr>
          <p:cNvPr id="3" name="Content Placeholder 2"/>
          <p:cNvSpPr>
            <a:spLocks noGrp="1"/>
          </p:cNvSpPr>
          <p:nvPr>
            <p:ph idx="1"/>
          </p:nvPr>
        </p:nvSpPr>
        <p:spPr>
          <a:xfrm>
            <a:off x="107504" y="1844824"/>
            <a:ext cx="8784976" cy="4248472"/>
          </a:xfrm>
        </p:spPr>
        <p:txBody>
          <a:bodyPr>
            <a:normAutofit/>
          </a:bodyPr>
          <a:lstStyle/>
          <a:p>
            <a:r>
              <a:rPr lang="en-GB" sz="2200" dirty="0">
                <a:solidFill>
                  <a:srgbClr val="000000"/>
                </a:solidFill>
                <a:latin typeface="Century Gothic" pitchFamily="34" charset="0"/>
                <a:cs typeface="Arial" panose="020B0604020202020204" pitchFamily="34" charset="0"/>
              </a:rPr>
              <a:t>The papers themselves, whilst being designed to test children’s knowledge, will consist of questions that are similar to the ones children would have seen in class or in their end of term assessments.</a:t>
            </a:r>
          </a:p>
          <a:p>
            <a:r>
              <a:rPr lang="en-GB" sz="2200" dirty="0">
                <a:solidFill>
                  <a:srgbClr val="000000"/>
                </a:solidFill>
                <a:latin typeface="Century Gothic" pitchFamily="34" charset="0"/>
                <a:cs typeface="Arial" panose="020B0604020202020204" pitchFamily="34" charset="0"/>
              </a:rPr>
              <a:t>There is no set date to complete the tests by, but they will take place in May. The papers will be marked in school by Mrs Rae.  </a:t>
            </a:r>
          </a:p>
          <a:p>
            <a:r>
              <a:rPr lang="en-GB" sz="2200" dirty="0">
                <a:solidFill>
                  <a:srgbClr val="000000"/>
                </a:solidFill>
                <a:latin typeface="Century Gothic" pitchFamily="34" charset="0"/>
                <a:cs typeface="Arial" panose="020B0604020202020204" pitchFamily="34" charset="0"/>
              </a:rPr>
              <a:t>It is the ethos of the school that we do not over-test; instead, we provide lively and engaging opportunities to maximise learning within meaningful contexts. Nearer the time, Mrs Rae will work with the children to have a go at past papers. We ask parents not to use the government's draft or previous papers, since these may be used in school before May. </a:t>
            </a:r>
            <a:endParaRPr lang="en-US" sz="2200" dirty="0">
              <a:solidFill>
                <a:srgbClr val="000000"/>
              </a:solidFill>
              <a:latin typeface="Century Gothic" pitchFamily="34" charset="0"/>
              <a:cs typeface="Arial" panose="020B0604020202020204" pitchFamily="34" charset="0"/>
            </a:endParaRPr>
          </a:p>
        </p:txBody>
      </p:sp>
      <p:pic>
        <p:nvPicPr>
          <p:cNvPr id="7" name="Picture 6">
            <a:extLst>
              <a:ext uri="{FF2B5EF4-FFF2-40B4-BE49-F238E27FC236}">
                <a16:creationId xmlns:a16="http://schemas.microsoft.com/office/drawing/2014/main" id="{DC058F76-F2E7-4BDC-8E87-6494456B794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36095" y="260648"/>
            <a:ext cx="1901407" cy="1426840"/>
          </a:xfrm>
          <a:prstGeom prst="rect">
            <a:avLst/>
          </a:prstGeom>
        </p:spPr>
      </p:pic>
      <p:pic>
        <p:nvPicPr>
          <p:cNvPr id="9" name="Picture 8" descr="IMG_1028">
            <a:extLst>
              <a:ext uri="{FF2B5EF4-FFF2-40B4-BE49-F238E27FC236}">
                <a16:creationId xmlns:a16="http://schemas.microsoft.com/office/drawing/2014/main" id="{8A96E0A9-0947-4FDE-8A0C-ED262883DF0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29268" y="122844"/>
            <a:ext cx="1173483" cy="1564644"/>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3507920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7119" y="764704"/>
            <a:ext cx="8229600" cy="792088"/>
          </a:xfrm>
        </p:spPr>
        <p:txBody>
          <a:bodyPr>
            <a:normAutofit/>
          </a:bodyPr>
          <a:lstStyle/>
          <a:p>
            <a:r>
              <a:rPr lang="en-GB" b="1" dirty="0">
                <a:solidFill>
                  <a:schemeClr val="bg1">
                    <a:lumMod val="50000"/>
                  </a:schemeClr>
                </a:solidFill>
                <a:latin typeface="Arial" pitchFamily="34" charset="0"/>
                <a:cs typeface="Arial" pitchFamily="34" charset="0"/>
              </a:rPr>
              <a:t>Overview of test papers</a:t>
            </a:r>
          </a:p>
        </p:txBody>
      </p:sp>
      <p:sp>
        <p:nvSpPr>
          <p:cNvPr id="3" name="Content Placeholder 2"/>
          <p:cNvSpPr>
            <a:spLocks noGrp="1"/>
          </p:cNvSpPr>
          <p:nvPr>
            <p:ph idx="1"/>
          </p:nvPr>
        </p:nvSpPr>
        <p:spPr>
          <a:xfrm>
            <a:off x="215516" y="2060848"/>
            <a:ext cx="8712968" cy="5328592"/>
          </a:xfrm>
        </p:spPr>
        <p:txBody>
          <a:bodyPr>
            <a:noAutofit/>
          </a:bodyPr>
          <a:lstStyle/>
          <a:p>
            <a:r>
              <a:rPr lang="en-GB" sz="2200" dirty="0">
                <a:solidFill>
                  <a:schemeClr val="accent1"/>
                </a:solidFill>
                <a:latin typeface="Century Gothic" pitchFamily="34" charset="0"/>
              </a:rPr>
              <a:t>Reading Paper 1 and 2 </a:t>
            </a:r>
            <a:r>
              <a:rPr lang="en-GB" sz="2200" dirty="0">
                <a:latin typeface="Century Gothic" pitchFamily="34" charset="0"/>
              </a:rPr>
              <a:t>– A selection fiction, non-fiction and poetry texts. They consist of a combined reading prompt and answer booklet. The tests takes approximately 30 minutes. Paper 2 contains more challenging texts. </a:t>
            </a:r>
          </a:p>
          <a:p>
            <a:r>
              <a:rPr lang="en-GB" sz="2200" dirty="0">
                <a:solidFill>
                  <a:schemeClr val="accent1"/>
                </a:solidFill>
                <a:latin typeface="Century Gothic" pitchFamily="34" charset="0"/>
              </a:rPr>
              <a:t>Maths Paper 1 </a:t>
            </a:r>
            <a:r>
              <a:rPr lang="en-GB" sz="2200" dirty="0">
                <a:latin typeface="Century Gothic" pitchFamily="34" charset="0"/>
              </a:rPr>
              <a:t>– (Arithmetic) It takes approximately 20 minutes.</a:t>
            </a:r>
          </a:p>
          <a:p>
            <a:r>
              <a:rPr lang="en-GB" sz="2200" dirty="0">
                <a:solidFill>
                  <a:schemeClr val="accent1"/>
                </a:solidFill>
                <a:latin typeface="Century Gothic" pitchFamily="34" charset="0"/>
              </a:rPr>
              <a:t>Maths Paper 2 </a:t>
            </a:r>
            <a:r>
              <a:rPr lang="en-GB" sz="2200" dirty="0">
                <a:latin typeface="Century Gothic" pitchFamily="34" charset="0"/>
              </a:rPr>
              <a:t>– (Reasoning) It takes approximately 35 minutes. </a:t>
            </a:r>
          </a:p>
          <a:p>
            <a:r>
              <a:rPr lang="en-GB" sz="2200" dirty="0">
                <a:solidFill>
                  <a:schemeClr val="accent1"/>
                </a:solidFill>
                <a:latin typeface="Century Gothic" pitchFamily="34" charset="0"/>
              </a:rPr>
              <a:t>Grammar, Spelling and Punctuation Paper 1 </a:t>
            </a:r>
            <a:r>
              <a:rPr lang="en-GB" sz="2200" dirty="0">
                <a:latin typeface="Century Gothic" pitchFamily="34" charset="0"/>
              </a:rPr>
              <a:t>– A 20 word spelling test. The paper takes approximately 15 minutes. </a:t>
            </a:r>
          </a:p>
          <a:p>
            <a:r>
              <a:rPr lang="en-GB" sz="2200" dirty="0">
                <a:solidFill>
                  <a:schemeClr val="accent1"/>
                </a:solidFill>
                <a:latin typeface="Century Gothic" pitchFamily="34" charset="0"/>
              </a:rPr>
              <a:t>Grammar, Spelling and Punctuation Paper 2 </a:t>
            </a:r>
            <a:r>
              <a:rPr lang="en-GB" sz="2200" dirty="0">
                <a:latin typeface="Century Gothic" pitchFamily="34" charset="0"/>
              </a:rPr>
              <a:t>- The paper takes approximately 20 minutes. </a:t>
            </a:r>
          </a:p>
        </p:txBody>
      </p:sp>
    </p:spTree>
    <p:extLst>
      <p:ext uri="{BB962C8B-B14F-4D97-AF65-F5344CB8AC3E}">
        <p14:creationId xmlns:p14="http://schemas.microsoft.com/office/powerpoint/2010/main" val="3259542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60648"/>
            <a:ext cx="8229600" cy="792088"/>
          </a:xfrm>
        </p:spPr>
        <p:txBody>
          <a:bodyPr>
            <a:normAutofit/>
          </a:bodyPr>
          <a:lstStyle/>
          <a:p>
            <a:r>
              <a:rPr lang="en-GB" b="1" dirty="0">
                <a:solidFill>
                  <a:schemeClr val="bg1">
                    <a:lumMod val="50000"/>
                  </a:schemeClr>
                </a:solidFill>
                <a:latin typeface="Arial" pitchFamily="34" charset="0"/>
                <a:cs typeface="Arial" pitchFamily="34" charset="0"/>
              </a:rPr>
              <a:t>Reading Paper 1 Example</a:t>
            </a:r>
          </a:p>
        </p:txBody>
      </p:sp>
      <p:pic>
        <p:nvPicPr>
          <p:cNvPr id="5" name="Picture 4" descr="year-2-reading-sample-materials-1.pdf - Google Chrome">
            <a:extLst>
              <a:ext uri="{FF2B5EF4-FFF2-40B4-BE49-F238E27FC236}">
                <a16:creationId xmlns:a16="http://schemas.microsoft.com/office/drawing/2014/main" id="{734A41B6-2F50-4623-8F24-93F1928F8B8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3620"/>
          <a:stretch/>
        </p:blipFill>
        <p:spPr>
          <a:xfrm>
            <a:off x="2051720" y="1204995"/>
            <a:ext cx="5544616" cy="5866995"/>
          </a:xfrm>
          <a:prstGeom prst="rect">
            <a:avLst/>
          </a:prstGeom>
        </p:spPr>
      </p:pic>
    </p:spTree>
    <p:extLst>
      <p:ext uri="{BB962C8B-B14F-4D97-AF65-F5344CB8AC3E}">
        <p14:creationId xmlns:p14="http://schemas.microsoft.com/office/powerpoint/2010/main" val="32717926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001" y="264929"/>
            <a:ext cx="8229600" cy="792088"/>
          </a:xfrm>
        </p:spPr>
        <p:txBody>
          <a:bodyPr>
            <a:normAutofit/>
          </a:bodyPr>
          <a:lstStyle/>
          <a:p>
            <a:r>
              <a:rPr lang="en-GB" b="1" dirty="0">
                <a:solidFill>
                  <a:schemeClr val="bg1">
                    <a:lumMod val="50000"/>
                  </a:schemeClr>
                </a:solidFill>
                <a:latin typeface="Arial" pitchFamily="34" charset="0"/>
                <a:cs typeface="Arial" pitchFamily="34" charset="0"/>
              </a:rPr>
              <a:t>Reading Paper 2 Example</a:t>
            </a:r>
          </a:p>
        </p:txBody>
      </p:sp>
      <p:pic>
        <p:nvPicPr>
          <p:cNvPr id="4" name="Picture 3" descr="2017 key stage 1 English reading Paper 2: reading booklet - Google Chrome">
            <a:extLst>
              <a:ext uri="{FF2B5EF4-FFF2-40B4-BE49-F238E27FC236}">
                <a16:creationId xmlns:a16="http://schemas.microsoft.com/office/drawing/2014/main" id="{7622A2B6-692A-4173-8F1A-176A581B290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311562">
            <a:off x="1372850" y="1397864"/>
            <a:ext cx="3264264" cy="4241155"/>
          </a:xfrm>
          <a:prstGeom prst="rect">
            <a:avLst/>
          </a:prstGeom>
        </p:spPr>
      </p:pic>
      <p:pic>
        <p:nvPicPr>
          <p:cNvPr id="6" name="Picture 5" descr="2017 key stage 1 English reading Paper 2: reading booklet - Google Chrome">
            <a:extLst>
              <a:ext uri="{FF2B5EF4-FFF2-40B4-BE49-F238E27FC236}">
                <a16:creationId xmlns:a16="http://schemas.microsoft.com/office/drawing/2014/main" id="{6D52830B-8CEE-45ED-8D2D-34905B0C4DA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5934" t="3198" r="5027" b="4703"/>
          <a:stretch/>
        </p:blipFill>
        <p:spPr>
          <a:xfrm>
            <a:off x="0" y="2701585"/>
            <a:ext cx="3384377" cy="4147085"/>
          </a:xfrm>
          <a:prstGeom prst="rect">
            <a:avLst/>
          </a:prstGeom>
        </p:spPr>
      </p:pic>
      <p:pic>
        <p:nvPicPr>
          <p:cNvPr id="7" name="Picture 6" descr="2017 key stage 1 English reading Paper 2: reading answer booklet - Google Chrome">
            <a:extLst>
              <a:ext uri="{FF2B5EF4-FFF2-40B4-BE49-F238E27FC236}">
                <a16:creationId xmlns:a16="http://schemas.microsoft.com/office/drawing/2014/main" id="{4E007F6F-1742-4AB2-A964-C9C94BE0A00A}"/>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71584" y="1640531"/>
            <a:ext cx="4572416" cy="5217469"/>
          </a:xfrm>
          <a:prstGeom prst="rect">
            <a:avLst/>
          </a:prstGeom>
        </p:spPr>
      </p:pic>
    </p:spTree>
    <p:extLst>
      <p:ext uri="{BB962C8B-B14F-4D97-AF65-F5344CB8AC3E}">
        <p14:creationId xmlns:p14="http://schemas.microsoft.com/office/powerpoint/2010/main" val="26801943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32656"/>
            <a:ext cx="8229600" cy="792088"/>
          </a:xfrm>
        </p:spPr>
        <p:txBody>
          <a:bodyPr>
            <a:normAutofit/>
          </a:bodyPr>
          <a:lstStyle/>
          <a:p>
            <a:r>
              <a:rPr lang="en-GB" b="1" dirty="0">
                <a:solidFill>
                  <a:schemeClr val="bg1">
                    <a:lumMod val="50000"/>
                  </a:schemeClr>
                </a:solidFill>
                <a:latin typeface="Arial" pitchFamily="34" charset="0"/>
                <a:cs typeface="Arial" pitchFamily="34" charset="0"/>
              </a:rPr>
              <a:t>Spelling Example</a:t>
            </a:r>
          </a:p>
        </p:txBody>
      </p:sp>
      <p:pic>
        <p:nvPicPr>
          <p:cNvPr id="4" name="Picture 3" descr="2018_ks1_English_GPS_Paper1_spelling.pdf - Google Drive - Google Chrome">
            <a:extLst>
              <a:ext uri="{FF2B5EF4-FFF2-40B4-BE49-F238E27FC236}">
                <a16:creationId xmlns:a16="http://schemas.microsoft.com/office/drawing/2014/main" id="{4BF51D28-FD83-4793-ADBC-605168D280A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483768" y="1484784"/>
            <a:ext cx="4008601" cy="5353560"/>
          </a:xfrm>
          <a:prstGeom prst="rect">
            <a:avLst/>
          </a:prstGeom>
        </p:spPr>
      </p:pic>
    </p:spTree>
    <p:extLst>
      <p:ext uri="{BB962C8B-B14F-4D97-AF65-F5344CB8AC3E}">
        <p14:creationId xmlns:p14="http://schemas.microsoft.com/office/powerpoint/2010/main" val="20073458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8229600" cy="792088"/>
          </a:xfrm>
        </p:spPr>
        <p:txBody>
          <a:bodyPr>
            <a:normAutofit/>
          </a:bodyPr>
          <a:lstStyle/>
          <a:p>
            <a:r>
              <a:rPr lang="en-GB" b="1" dirty="0">
                <a:solidFill>
                  <a:schemeClr val="bg1">
                    <a:lumMod val="50000"/>
                  </a:schemeClr>
                </a:solidFill>
                <a:latin typeface="Arial" pitchFamily="34" charset="0"/>
                <a:cs typeface="Arial" pitchFamily="34" charset="0"/>
              </a:rPr>
              <a:t>Grammar Example</a:t>
            </a:r>
          </a:p>
        </p:txBody>
      </p:sp>
      <p:pic>
        <p:nvPicPr>
          <p:cNvPr id="8" name="Picture 7" descr="2018_ks1_English_GPS_Paper2_questions.pdf - Google Drive - Google Chrome">
            <a:extLst>
              <a:ext uri="{FF2B5EF4-FFF2-40B4-BE49-F238E27FC236}">
                <a16:creationId xmlns:a16="http://schemas.microsoft.com/office/drawing/2014/main" id="{FF924B1E-9C8B-483F-9D70-F4E5F4FBE551}"/>
              </a:ext>
            </a:extLst>
          </p:cNvPr>
          <p:cNvPicPr>
            <a:picLocks noChangeAspect="1"/>
          </p:cNvPicPr>
          <p:nvPr/>
        </p:nvPicPr>
        <p:blipFill rotWithShape="1">
          <a:blip r:embed="rId2"/>
          <a:srcRect l="29219" t="6781" r="29375" b="11041"/>
          <a:stretch/>
        </p:blipFill>
        <p:spPr>
          <a:xfrm>
            <a:off x="2343169" y="1124744"/>
            <a:ext cx="4688931" cy="5675674"/>
          </a:xfrm>
          <a:prstGeom prst="rect">
            <a:avLst/>
          </a:prstGeom>
        </p:spPr>
      </p:pic>
    </p:spTree>
    <p:extLst>
      <p:ext uri="{BB962C8B-B14F-4D97-AF65-F5344CB8AC3E}">
        <p14:creationId xmlns:p14="http://schemas.microsoft.com/office/powerpoint/2010/main" val="25403528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7081"/>
            <a:ext cx="8229600" cy="792088"/>
          </a:xfrm>
        </p:spPr>
        <p:txBody>
          <a:bodyPr>
            <a:normAutofit/>
          </a:bodyPr>
          <a:lstStyle/>
          <a:p>
            <a:r>
              <a:rPr lang="en-GB" sz="3200" b="1" dirty="0">
                <a:solidFill>
                  <a:schemeClr val="bg1">
                    <a:lumMod val="50000"/>
                  </a:schemeClr>
                </a:solidFill>
                <a:latin typeface="Arial" pitchFamily="34" charset="0"/>
                <a:cs typeface="Arial" pitchFamily="34" charset="0"/>
              </a:rPr>
              <a:t>Maths Paper 1 (Arithmetic) Example</a:t>
            </a:r>
          </a:p>
        </p:txBody>
      </p:sp>
      <p:pic>
        <p:nvPicPr>
          <p:cNvPr id="4" name="Picture 3" descr="2018_ks1_mathematics_Paper1_arithmetic.pdf - Google Drive - Google Chrome">
            <a:extLst>
              <a:ext uri="{FF2B5EF4-FFF2-40B4-BE49-F238E27FC236}">
                <a16:creationId xmlns:a16="http://schemas.microsoft.com/office/drawing/2014/main" id="{21264FA5-9B2D-408F-A063-D0E4E9FEE80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5233"/>
          <a:stretch/>
        </p:blipFill>
        <p:spPr>
          <a:xfrm rot="21180449">
            <a:off x="849791" y="1373534"/>
            <a:ext cx="3595696" cy="4810685"/>
          </a:xfrm>
          <a:prstGeom prst="rect">
            <a:avLst/>
          </a:prstGeom>
        </p:spPr>
      </p:pic>
      <p:pic>
        <p:nvPicPr>
          <p:cNvPr id="5" name="Picture 4" descr="2018_ks1_mathematics_Paper1_arithmetic.pdf - Google Drive - Google Chrome">
            <a:extLst>
              <a:ext uri="{FF2B5EF4-FFF2-40B4-BE49-F238E27FC236}">
                <a16:creationId xmlns:a16="http://schemas.microsoft.com/office/drawing/2014/main" id="{247A47C1-0DD7-41C9-8F03-6C32496B1CF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682386">
            <a:off x="4761538" y="1552959"/>
            <a:ext cx="3397666" cy="4541825"/>
          </a:xfrm>
          <a:prstGeom prst="rect">
            <a:avLst/>
          </a:prstGeom>
        </p:spPr>
      </p:pic>
    </p:spTree>
    <p:extLst>
      <p:ext uri="{BB962C8B-B14F-4D97-AF65-F5344CB8AC3E}">
        <p14:creationId xmlns:p14="http://schemas.microsoft.com/office/powerpoint/2010/main" val="3830649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68761"/>
            <a:ext cx="8229600" cy="792088"/>
          </a:xfrm>
        </p:spPr>
        <p:txBody>
          <a:bodyPr>
            <a:normAutofit/>
          </a:bodyPr>
          <a:lstStyle/>
          <a:p>
            <a:r>
              <a:rPr lang="en-GB" sz="3200" b="1" dirty="0">
                <a:solidFill>
                  <a:schemeClr val="bg1">
                    <a:lumMod val="50000"/>
                  </a:schemeClr>
                </a:solidFill>
                <a:latin typeface="Arial" pitchFamily="34" charset="0"/>
                <a:cs typeface="Arial" pitchFamily="34" charset="0"/>
              </a:rPr>
              <a:t>Maths Paper 2 (Reasoning) Example</a:t>
            </a:r>
          </a:p>
        </p:txBody>
      </p:sp>
      <p:pic>
        <p:nvPicPr>
          <p:cNvPr id="6" name="Picture 5" descr="2018_ks1_mathematics_Paper2_reasoning.pdf - Google Drive - Google Chrome">
            <a:extLst>
              <a:ext uri="{FF2B5EF4-FFF2-40B4-BE49-F238E27FC236}">
                <a16:creationId xmlns:a16="http://schemas.microsoft.com/office/drawing/2014/main" id="{39D2C5E0-6342-4DBF-BD77-6E5CE28DE56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1227081">
            <a:off x="688729" y="1795377"/>
            <a:ext cx="3373747" cy="4390968"/>
          </a:xfrm>
          <a:prstGeom prst="rect">
            <a:avLst/>
          </a:prstGeom>
        </p:spPr>
      </p:pic>
      <p:pic>
        <p:nvPicPr>
          <p:cNvPr id="7" name="Picture 6" descr="2018_ks1_mathematics_Paper2_reasoning.pdf - Google Drive - Google Chrome">
            <a:extLst>
              <a:ext uri="{FF2B5EF4-FFF2-40B4-BE49-F238E27FC236}">
                <a16:creationId xmlns:a16="http://schemas.microsoft.com/office/drawing/2014/main" id="{73CE6BAE-AF97-4360-9F05-9ABD82E671A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417551">
            <a:off x="4589495" y="1420602"/>
            <a:ext cx="4081543" cy="4705537"/>
          </a:xfrm>
          <a:prstGeom prst="rect">
            <a:avLst/>
          </a:prstGeom>
        </p:spPr>
      </p:pic>
    </p:spTree>
    <p:extLst>
      <p:ext uri="{BB962C8B-B14F-4D97-AF65-F5344CB8AC3E}">
        <p14:creationId xmlns:p14="http://schemas.microsoft.com/office/powerpoint/2010/main" val="19292553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9513" y="404664"/>
            <a:ext cx="8373616" cy="1066800"/>
          </a:xfrm>
        </p:spPr>
        <p:txBody>
          <a:bodyPr>
            <a:normAutofit/>
          </a:bodyPr>
          <a:lstStyle/>
          <a:p>
            <a:r>
              <a:rPr lang="en-GB" b="1" dirty="0">
                <a:solidFill>
                  <a:schemeClr val="bg1">
                    <a:lumMod val="50000"/>
                  </a:schemeClr>
                </a:solidFill>
                <a:latin typeface="Arial" pitchFamily="34" charset="0"/>
                <a:cs typeface="Arial" pitchFamily="34" charset="0"/>
              </a:rPr>
              <a:t>How can you help at home?</a:t>
            </a:r>
          </a:p>
        </p:txBody>
      </p:sp>
      <p:sp>
        <p:nvSpPr>
          <p:cNvPr id="3" name="Content Placeholder 2"/>
          <p:cNvSpPr>
            <a:spLocks noGrp="1"/>
          </p:cNvSpPr>
          <p:nvPr>
            <p:ph idx="1"/>
          </p:nvPr>
        </p:nvSpPr>
        <p:spPr>
          <a:xfrm>
            <a:off x="259837" y="1844824"/>
            <a:ext cx="8712968" cy="4325112"/>
          </a:xfrm>
        </p:spPr>
        <p:txBody>
          <a:bodyPr>
            <a:noAutofit/>
          </a:bodyPr>
          <a:lstStyle/>
          <a:p>
            <a:pPr marL="457200" indent="-457200">
              <a:buFont typeface="Arial" panose="020B0604020202020204" pitchFamily="34" charset="0"/>
              <a:buChar char="•"/>
            </a:pPr>
            <a:r>
              <a:rPr lang="en-GB" sz="1800" dirty="0">
                <a:latin typeface="Century Gothic" pitchFamily="34" charset="0"/>
              </a:rPr>
              <a:t>First and foremost, support and reassure your child that there is nothing to worry about and they should try their best.</a:t>
            </a:r>
            <a:endParaRPr lang="en-US" sz="1800" dirty="0">
              <a:latin typeface="Century Gothic" pitchFamily="34" charset="0"/>
              <a:cs typeface="Arial" panose="020B0604020202020204" pitchFamily="34" charset="0"/>
            </a:endParaRPr>
          </a:p>
          <a:p>
            <a:pPr marL="457200" indent="-457200">
              <a:buFont typeface="Arial" panose="020B0604020202020204" pitchFamily="34" charset="0"/>
              <a:buChar char="•"/>
            </a:pPr>
            <a:r>
              <a:rPr lang="en-US" sz="1800" dirty="0">
                <a:latin typeface="Century Gothic" pitchFamily="34" charset="0"/>
                <a:cs typeface="Arial" panose="020B0604020202020204" pitchFamily="34" charset="0"/>
              </a:rPr>
              <a:t>Help your child with reading: listen to them read often and focus on bringing out a ‘love of reading’.  Reading stories to your child allows them to develop language, listening skills and comprehension. Encourage making predictions of what might happen next and check their understanding of what they have read. </a:t>
            </a:r>
          </a:p>
          <a:p>
            <a:pPr marL="457200" indent="-457200">
              <a:buFont typeface="Arial" panose="020B0604020202020204" pitchFamily="34" charset="0"/>
              <a:buChar char="•"/>
            </a:pPr>
            <a:r>
              <a:rPr lang="en-US" sz="1800" dirty="0">
                <a:latin typeface="Century Gothic" pitchFamily="34" charset="0"/>
                <a:cs typeface="Arial" panose="020B0604020202020204" pitchFamily="34" charset="0"/>
              </a:rPr>
              <a:t>Help your child with writing by supporting with weekly spellings.  Write together to make shopping lists and letter writing.</a:t>
            </a:r>
          </a:p>
          <a:p>
            <a:pPr marL="457200" indent="-457200">
              <a:buFont typeface="Arial" panose="020B0604020202020204" pitchFamily="34" charset="0"/>
              <a:buChar char="•"/>
            </a:pPr>
            <a:r>
              <a:rPr lang="en-US" sz="1800" dirty="0">
                <a:latin typeface="Century Gothic" pitchFamily="34" charset="0"/>
                <a:cs typeface="Arial" panose="020B0604020202020204" pitchFamily="34" charset="0"/>
              </a:rPr>
              <a:t>Help your child with </a:t>
            </a:r>
            <a:r>
              <a:rPr lang="en-US" sz="1800" dirty="0" err="1">
                <a:latin typeface="Century Gothic" pitchFamily="34" charset="0"/>
                <a:cs typeface="Arial" panose="020B0604020202020204" pitchFamily="34" charset="0"/>
              </a:rPr>
              <a:t>maths</a:t>
            </a:r>
            <a:r>
              <a:rPr lang="en-US" sz="1800" dirty="0">
                <a:latin typeface="Century Gothic" pitchFamily="34" charset="0"/>
                <a:cs typeface="Arial" panose="020B0604020202020204" pitchFamily="34" charset="0"/>
              </a:rPr>
              <a:t> by playing times table games, practicing number bonds and doing simple addition and subtraction sums. Work out what time it is together.  Provide opportunities for your child to pay for things in a shop, to work out how much things cost and how much change will be needed. Counting forwards and backwards in 2s, 5s and 10s. </a:t>
            </a:r>
          </a:p>
          <a:p>
            <a:pPr marL="457200" indent="-457200">
              <a:buFont typeface="Arial" panose="020B0604020202020204" pitchFamily="34" charset="0"/>
              <a:buChar char="•"/>
            </a:pPr>
            <a:endParaRPr lang="en-US" dirty="0">
              <a:latin typeface="Century Gothic" pitchFamily="34" charset="0"/>
            </a:endParaRPr>
          </a:p>
          <a:p>
            <a:pPr marL="457200" indent="-457200">
              <a:buFont typeface="Arial" panose="020B0604020202020204" pitchFamily="34" charset="0"/>
              <a:buChar char="•"/>
            </a:pPr>
            <a:endParaRPr lang="en-US" sz="3200" dirty="0">
              <a:latin typeface="Century Gothic" pitchFamily="34" charset="0"/>
            </a:endParaRPr>
          </a:p>
        </p:txBody>
      </p:sp>
    </p:spTree>
    <p:extLst>
      <p:ext uri="{BB962C8B-B14F-4D97-AF65-F5344CB8AC3E}">
        <p14:creationId xmlns:p14="http://schemas.microsoft.com/office/powerpoint/2010/main" val="23421148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A685A9-4FE0-5357-6E59-F6173DB5A97B}"/>
              </a:ext>
            </a:extLst>
          </p:cNvPr>
          <p:cNvSpPr>
            <a:spLocks noGrp="1"/>
          </p:cNvSpPr>
          <p:nvPr>
            <p:ph idx="1"/>
          </p:nvPr>
        </p:nvSpPr>
        <p:spPr>
          <a:xfrm>
            <a:off x="822959" y="1845734"/>
            <a:ext cx="4973177" cy="4023360"/>
          </a:xfrm>
        </p:spPr>
        <p:txBody>
          <a:bodyPr>
            <a:normAutofit fontScale="92500"/>
          </a:bodyPr>
          <a:lstStyle/>
          <a:p>
            <a:r>
              <a:rPr lang="en-GB" sz="3000" b="0" i="0" dirty="0">
                <a:solidFill>
                  <a:srgbClr val="000000"/>
                </a:solidFill>
                <a:effectLst/>
                <a:latin typeface="Century Gothic" panose="020B0502020202020204" pitchFamily="34" charset="0"/>
              </a:rPr>
              <a:t>Please remember that the </a:t>
            </a:r>
            <a:r>
              <a:rPr lang="en-GB" sz="3000" dirty="0">
                <a:solidFill>
                  <a:srgbClr val="000000"/>
                </a:solidFill>
                <a:latin typeface="Century Gothic" panose="020B0502020202020204" pitchFamily="34" charset="0"/>
              </a:rPr>
              <a:t>non-statutory assessments</a:t>
            </a:r>
            <a:r>
              <a:rPr lang="en-GB" sz="3000" b="0" i="0" dirty="0">
                <a:solidFill>
                  <a:srgbClr val="000000"/>
                </a:solidFill>
                <a:effectLst/>
                <a:latin typeface="Century Gothic" panose="020B0502020202020204" pitchFamily="34" charset="0"/>
              </a:rPr>
              <a:t> are just a snapshot of learning and that we will continue to learn with eagerness, developing the whole child and inspiring their imaginations in Year Two throughout the Summer Term and into Year Three. </a:t>
            </a:r>
            <a:endParaRPr lang="en-GB" sz="3000" dirty="0">
              <a:latin typeface="Century Gothic" panose="020B0502020202020204" pitchFamily="34" charset="0"/>
            </a:endParaRPr>
          </a:p>
        </p:txBody>
      </p:sp>
      <p:pic>
        <p:nvPicPr>
          <p:cNvPr id="5" name="Picture 4" descr="IMG_6930">
            <a:extLst>
              <a:ext uri="{FF2B5EF4-FFF2-40B4-BE49-F238E27FC236}">
                <a16:creationId xmlns:a16="http://schemas.microsoft.com/office/drawing/2014/main" id="{3E51837E-9205-41A7-90F0-B7D34AE0988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5508836" y="2492163"/>
            <a:ext cx="4023359" cy="3016713"/>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pic>
    </p:spTree>
    <p:extLst>
      <p:ext uri="{BB962C8B-B14F-4D97-AF65-F5344CB8AC3E}">
        <p14:creationId xmlns:p14="http://schemas.microsoft.com/office/powerpoint/2010/main" val="13246935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3A41-64F2-44CD-8C58-DB817F06627D}"/>
              </a:ext>
            </a:extLst>
          </p:cNvPr>
          <p:cNvSpPr>
            <a:spLocks noGrp="1"/>
          </p:cNvSpPr>
          <p:nvPr>
            <p:ph type="title"/>
          </p:nvPr>
        </p:nvSpPr>
        <p:spPr/>
        <p:txBody>
          <a:bodyPr/>
          <a:lstStyle/>
          <a:p>
            <a:r>
              <a:rPr lang="en-GB" dirty="0"/>
              <a:t>Any Questions? </a:t>
            </a:r>
          </a:p>
        </p:txBody>
      </p:sp>
      <p:pic>
        <p:nvPicPr>
          <p:cNvPr id="3" name="Picture 2">
            <a:extLst>
              <a:ext uri="{FF2B5EF4-FFF2-40B4-BE49-F238E27FC236}">
                <a16:creationId xmlns:a16="http://schemas.microsoft.com/office/drawing/2014/main" id="{2FF73A5E-B3A0-4370-9255-F03537B3C8B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63687" y="1988840"/>
            <a:ext cx="5088565" cy="3816424"/>
          </a:xfrm>
          <a:prstGeom prst="rect">
            <a:avLst/>
          </a:prstGeom>
        </p:spPr>
      </p:pic>
    </p:spTree>
    <p:extLst>
      <p:ext uri="{BB962C8B-B14F-4D97-AF65-F5344CB8AC3E}">
        <p14:creationId xmlns:p14="http://schemas.microsoft.com/office/powerpoint/2010/main" val="1543928170"/>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FF34047362F804492CEB3C2E6CD59CE" ma:contentTypeVersion="10" ma:contentTypeDescription="Create a new document." ma:contentTypeScope="" ma:versionID="b6842cbcd0787039c0ca97d6a63c82b9">
  <xsd:schema xmlns:xsd="http://www.w3.org/2001/XMLSchema" xmlns:xs="http://www.w3.org/2001/XMLSchema" xmlns:p="http://schemas.microsoft.com/office/2006/metadata/properties" xmlns:ns2="3b52e766-893d-440e-8fe9-92e5f2a380ea" xmlns:ns3="39c346f5-800f-4c44-b310-1a5733bc4961" targetNamespace="http://schemas.microsoft.com/office/2006/metadata/properties" ma:root="true" ma:fieldsID="4acc22a4956459b3dd77ab6dd04d7204" ns2:_="" ns3:_="">
    <xsd:import namespace="3b52e766-893d-440e-8fe9-92e5f2a380ea"/>
    <xsd:import namespace="39c346f5-800f-4c44-b310-1a5733bc4961"/>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b52e766-893d-440e-8fe9-92e5f2a380e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f096516b-c49f-4d32-aefd-96d1ebf149b7" ma:termSetId="09814cd3-568e-fe90-9814-8d621ff8fb84" ma:anchorId="fba54fb3-c3e1-fe81-a776-ca4b69148c4d" ma:open="true" ma:isKeyword="false">
      <xsd:complexType>
        <xsd:sequence>
          <xsd:element ref="pc:Terms" minOccurs="0" maxOccurs="1"/>
        </xsd:sequence>
      </xsd:complex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9c346f5-800f-4c44-b310-1a5733bc4961"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4b610bc2-ca03-497a-acef-fb32555b4bf6}" ma:internalName="TaxCatchAll" ma:showField="CatchAllData" ma:web="39c346f5-800f-4c44-b310-1a5733bc4961">
      <xsd:complexType>
        <xsd:complexContent>
          <xsd:extension base="dms:MultiChoiceLookup">
            <xsd:sequence>
              <xsd:element name="Value" type="dms:Lookup" maxOccurs="unbounded" minOccurs="0" nillable="true"/>
            </xsd:sequence>
          </xsd:extension>
        </xsd:complexContent>
      </xsd:complexType>
    </xsd:element>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C8BAF3F-5385-43CA-B9B1-B8A0912B9F0C}">
  <ds:schemaRefs>
    <ds:schemaRef ds:uri="http://schemas.microsoft.com/sharepoint/v3/contenttype/forms"/>
  </ds:schemaRefs>
</ds:datastoreItem>
</file>

<file path=customXml/itemProps2.xml><?xml version="1.0" encoding="utf-8"?>
<ds:datastoreItem xmlns:ds="http://schemas.openxmlformats.org/officeDocument/2006/customXml" ds:itemID="{A96519BA-3C91-4BAE-A2C6-6F0E2A727F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b52e766-893d-440e-8fe9-92e5f2a380ea"/>
    <ds:schemaRef ds:uri="39c346f5-800f-4c44-b310-1a5733bc496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1903</TotalTime>
  <Words>801</Words>
  <Application>Microsoft Office PowerPoint</Application>
  <PresentationFormat>On-screen Show (4:3)</PresentationFormat>
  <Paragraphs>45</Paragraphs>
  <Slides>15</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Century Gothic</vt:lpstr>
      <vt:lpstr>Retrospect</vt:lpstr>
      <vt:lpstr>PowerPoint Presentation</vt:lpstr>
      <vt:lpstr>What are SATs?</vt:lpstr>
      <vt:lpstr>What are SATs?</vt:lpstr>
      <vt:lpstr>PowerPoint Presentation</vt:lpstr>
      <vt:lpstr>What are SATs?</vt:lpstr>
      <vt:lpstr>Overview of test papers</vt:lpstr>
      <vt:lpstr>Reading Paper 1 Example</vt:lpstr>
      <vt:lpstr>Reading Paper 2 Example</vt:lpstr>
      <vt:lpstr>Spelling Example</vt:lpstr>
      <vt:lpstr>Grammar Example</vt:lpstr>
      <vt:lpstr>Maths Paper 1 (Arithmetic) Example</vt:lpstr>
      <vt:lpstr>Maths Paper 2 (Reasoning) Example</vt:lpstr>
      <vt:lpstr>How can you help at home?</vt:lpstr>
      <vt:lpstr>PowerPoint Presentation</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Amy Gilbert</dc:creator>
  <cp:lastModifiedBy>Mrs Rae</cp:lastModifiedBy>
  <cp:revision>42</cp:revision>
  <dcterms:created xsi:type="dcterms:W3CDTF">2020-10-26T17:27:58Z</dcterms:created>
  <dcterms:modified xsi:type="dcterms:W3CDTF">2025-02-24T20:28:31Z</dcterms:modified>
</cp:coreProperties>
</file>