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
  </p:notesMasterIdLst>
  <p:sldIdLst>
    <p:sldId id="256" r:id="rId2"/>
    <p:sldId id="258" r:id="rId3"/>
    <p:sldId id="257" r:id="rId4"/>
    <p:sldId id="261"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80000" autoAdjust="0"/>
  </p:normalViewPr>
  <p:slideViewPr>
    <p:cSldViewPr snapToGrid="0">
      <p:cViewPr varScale="1">
        <p:scale>
          <a:sx n="55" d="100"/>
          <a:sy n="55" d="100"/>
        </p:scale>
        <p:origin x="126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7948AA-326C-4030-BFD4-B1849EC613E9}" type="datetimeFigureOut">
              <a:rPr lang="en-GB" smtClean="0"/>
              <a:t>22/11/2020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1DD8916-7C4C-457D-9313-88C41ACDE8EC}" type="slidenum">
              <a:rPr lang="en-GB" smtClean="0"/>
              <a:t>‹#›</a:t>
            </a:fld>
            <a:endParaRPr lang="en-GB"/>
          </a:p>
        </p:txBody>
      </p:sp>
    </p:spTree>
    <p:extLst>
      <p:ext uri="{BB962C8B-B14F-4D97-AF65-F5344CB8AC3E}">
        <p14:creationId xmlns:p14="http://schemas.microsoft.com/office/powerpoint/2010/main" val="15948703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1DD8916-7C4C-457D-9313-88C41ACDE8EC}" type="slidenum">
              <a:rPr lang="en-GB" smtClean="0"/>
              <a:t>2</a:t>
            </a:fld>
            <a:endParaRPr lang="en-GB"/>
          </a:p>
        </p:txBody>
      </p:sp>
    </p:spTree>
    <p:extLst>
      <p:ext uri="{BB962C8B-B14F-4D97-AF65-F5344CB8AC3E}">
        <p14:creationId xmlns:p14="http://schemas.microsoft.com/office/powerpoint/2010/main" val="16477311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p>
        </p:txBody>
      </p:sp>
      <p:sp>
        <p:nvSpPr>
          <p:cNvPr id="4" name="Slide Number Placeholder 3"/>
          <p:cNvSpPr>
            <a:spLocks noGrp="1"/>
          </p:cNvSpPr>
          <p:nvPr>
            <p:ph type="sldNum" sz="quarter" idx="10"/>
          </p:nvPr>
        </p:nvSpPr>
        <p:spPr/>
        <p:txBody>
          <a:bodyPr/>
          <a:lstStyle/>
          <a:p>
            <a:fld id="{01DD8916-7C4C-457D-9313-88C41ACDE8EC}" type="slidenum">
              <a:rPr lang="en-GB" smtClean="0"/>
              <a:t>3</a:t>
            </a:fld>
            <a:endParaRPr lang="en-GB"/>
          </a:p>
        </p:txBody>
      </p:sp>
    </p:spTree>
    <p:extLst>
      <p:ext uri="{BB962C8B-B14F-4D97-AF65-F5344CB8AC3E}">
        <p14:creationId xmlns:p14="http://schemas.microsoft.com/office/powerpoint/2010/main" val="39058324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https://www.christianaid.org.uk/appeals-key-appeals/christmas-appeal/christmas-stories-page</a:t>
            </a:r>
          </a:p>
          <a:p>
            <a:r>
              <a:rPr lang="en-GB" dirty="0" smtClean="0"/>
              <a:t>https://youtu.be/h50XZlMoX8w</a:t>
            </a:r>
          </a:p>
        </p:txBody>
      </p:sp>
      <p:sp>
        <p:nvSpPr>
          <p:cNvPr id="4" name="Slide Number Placeholder 3"/>
          <p:cNvSpPr>
            <a:spLocks noGrp="1"/>
          </p:cNvSpPr>
          <p:nvPr>
            <p:ph type="sldNum" sz="quarter" idx="10"/>
          </p:nvPr>
        </p:nvSpPr>
        <p:spPr/>
        <p:txBody>
          <a:bodyPr/>
          <a:lstStyle/>
          <a:p>
            <a:fld id="{01DD8916-7C4C-457D-9313-88C41ACDE8EC}" type="slidenum">
              <a:rPr lang="en-GB" smtClean="0"/>
              <a:t>4</a:t>
            </a:fld>
            <a:endParaRPr lang="en-GB"/>
          </a:p>
        </p:txBody>
      </p:sp>
    </p:spTree>
    <p:extLst>
      <p:ext uri="{BB962C8B-B14F-4D97-AF65-F5344CB8AC3E}">
        <p14:creationId xmlns:p14="http://schemas.microsoft.com/office/powerpoint/2010/main" val="11370400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72F1530-E36A-4C4E-987B-81F79BC96852}" type="datetimeFigureOut">
              <a:rPr lang="en-GB" smtClean="0"/>
              <a:t>22/11/2020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197FB1A-B3A1-4FA3-B606-7282A0C8E035}" type="slidenum">
              <a:rPr lang="en-GB" smtClean="0"/>
              <a:t>‹#›</a:t>
            </a:fld>
            <a:endParaRPr lang="en-GB"/>
          </a:p>
        </p:txBody>
      </p:sp>
    </p:spTree>
    <p:extLst>
      <p:ext uri="{BB962C8B-B14F-4D97-AF65-F5344CB8AC3E}">
        <p14:creationId xmlns:p14="http://schemas.microsoft.com/office/powerpoint/2010/main" val="2257542514"/>
      </p:ext>
    </p:extLst>
  </p:cSld>
  <p:clrMapOvr>
    <a:masterClrMapping/>
  </p:clrMapOvr>
  <p:transition spd="slow">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72F1530-E36A-4C4E-987B-81F79BC96852}" type="datetimeFigureOut">
              <a:rPr lang="en-GB" smtClean="0"/>
              <a:t>22/11/2020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197FB1A-B3A1-4FA3-B606-7282A0C8E035}" type="slidenum">
              <a:rPr lang="en-GB" smtClean="0"/>
              <a:t>‹#›</a:t>
            </a:fld>
            <a:endParaRPr lang="en-GB"/>
          </a:p>
        </p:txBody>
      </p:sp>
    </p:spTree>
    <p:extLst>
      <p:ext uri="{BB962C8B-B14F-4D97-AF65-F5344CB8AC3E}">
        <p14:creationId xmlns:p14="http://schemas.microsoft.com/office/powerpoint/2010/main" val="22456484"/>
      </p:ext>
    </p:extLst>
  </p:cSld>
  <p:clrMapOvr>
    <a:masterClrMapping/>
  </p:clrMapOvr>
  <p:transition spd="slow">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72F1530-E36A-4C4E-987B-81F79BC96852}" type="datetimeFigureOut">
              <a:rPr lang="en-GB" smtClean="0"/>
              <a:t>22/11/2020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197FB1A-B3A1-4FA3-B606-7282A0C8E035}" type="slidenum">
              <a:rPr lang="en-GB" smtClean="0"/>
              <a:t>‹#›</a:t>
            </a:fld>
            <a:endParaRPr lang="en-GB"/>
          </a:p>
        </p:txBody>
      </p:sp>
    </p:spTree>
    <p:extLst>
      <p:ext uri="{BB962C8B-B14F-4D97-AF65-F5344CB8AC3E}">
        <p14:creationId xmlns:p14="http://schemas.microsoft.com/office/powerpoint/2010/main" val="3413342771"/>
      </p:ext>
    </p:extLst>
  </p:cSld>
  <p:clrMapOvr>
    <a:masterClrMapping/>
  </p:clrMapOvr>
  <p:transition spd="slow">
    <p:fade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72F1530-E36A-4C4E-987B-81F79BC96852}" type="datetimeFigureOut">
              <a:rPr lang="en-GB" smtClean="0"/>
              <a:t>22/11/2020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197FB1A-B3A1-4FA3-B606-7282A0C8E035}" type="slidenum">
              <a:rPr lang="en-GB" smtClean="0"/>
              <a:t>‹#›</a:t>
            </a:fld>
            <a:endParaRPr lang="en-GB"/>
          </a:p>
        </p:txBody>
      </p:sp>
    </p:spTree>
    <p:extLst>
      <p:ext uri="{BB962C8B-B14F-4D97-AF65-F5344CB8AC3E}">
        <p14:creationId xmlns:p14="http://schemas.microsoft.com/office/powerpoint/2010/main" val="2696177544"/>
      </p:ext>
    </p:extLst>
  </p:cSld>
  <p:clrMapOvr>
    <a:masterClrMapping/>
  </p:clrMapOvr>
  <p:transition spd="slow">
    <p:fade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72F1530-E36A-4C4E-987B-81F79BC96852}" type="datetimeFigureOut">
              <a:rPr lang="en-GB" smtClean="0"/>
              <a:t>22/11/2020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197FB1A-B3A1-4FA3-B606-7282A0C8E035}" type="slidenum">
              <a:rPr lang="en-GB" smtClean="0"/>
              <a:t>‹#›</a:t>
            </a:fld>
            <a:endParaRPr lang="en-GB"/>
          </a:p>
        </p:txBody>
      </p:sp>
    </p:spTree>
    <p:extLst>
      <p:ext uri="{BB962C8B-B14F-4D97-AF65-F5344CB8AC3E}">
        <p14:creationId xmlns:p14="http://schemas.microsoft.com/office/powerpoint/2010/main" val="3048024973"/>
      </p:ext>
    </p:extLst>
  </p:cSld>
  <p:clrMapOvr>
    <a:masterClrMapping/>
  </p:clrMapOvr>
  <p:transition spd="slow">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72F1530-E36A-4C4E-987B-81F79BC96852}" type="datetimeFigureOut">
              <a:rPr lang="en-GB" smtClean="0"/>
              <a:t>22/11/2020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197FB1A-B3A1-4FA3-B606-7282A0C8E035}" type="slidenum">
              <a:rPr lang="en-GB" smtClean="0"/>
              <a:t>‹#›</a:t>
            </a:fld>
            <a:endParaRPr lang="en-GB"/>
          </a:p>
        </p:txBody>
      </p:sp>
    </p:spTree>
    <p:extLst>
      <p:ext uri="{BB962C8B-B14F-4D97-AF65-F5344CB8AC3E}">
        <p14:creationId xmlns:p14="http://schemas.microsoft.com/office/powerpoint/2010/main" val="4070302921"/>
      </p:ext>
    </p:extLst>
  </p:cSld>
  <p:clrMapOvr>
    <a:masterClrMapping/>
  </p:clrMapOvr>
  <p:transition spd="slow">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72F1530-E36A-4C4E-987B-81F79BC96852}" type="datetimeFigureOut">
              <a:rPr lang="en-GB" smtClean="0"/>
              <a:t>22/11/2020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197FB1A-B3A1-4FA3-B606-7282A0C8E035}" type="slidenum">
              <a:rPr lang="en-GB" smtClean="0"/>
              <a:t>‹#›</a:t>
            </a:fld>
            <a:endParaRPr lang="en-GB"/>
          </a:p>
        </p:txBody>
      </p:sp>
    </p:spTree>
    <p:extLst>
      <p:ext uri="{BB962C8B-B14F-4D97-AF65-F5344CB8AC3E}">
        <p14:creationId xmlns:p14="http://schemas.microsoft.com/office/powerpoint/2010/main" val="2077278617"/>
      </p:ext>
    </p:extLst>
  </p:cSld>
  <p:clrMapOvr>
    <a:masterClrMapping/>
  </p:clrMapOvr>
  <p:transition spd="slow">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72F1530-E36A-4C4E-987B-81F79BC96852}" type="datetimeFigureOut">
              <a:rPr lang="en-GB" smtClean="0"/>
              <a:t>22/11/2020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197FB1A-B3A1-4FA3-B606-7282A0C8E035}" type="slidenum">
              <a:rPr lang="en-GB" smtClean="0"/>
              <a:t>‹#›</a:t>
            </a:fld>
            <a:endParaRPr lang="en-GB"/>
          </a:p>
        </p:txBody>
      </p:sp>
    </p:spTree>
    <p:extLst>
      <p:ext uri="{BB962C8B-B14F-4D97-AF65-F5344CB8AC3E}">
        <p14:creationId xmlns:p14="http://schemas.microsoft.com/office/powerpoint/2010/main" val="2762491804"/>
      </p:ext>
    </p:extLst>
  </p:cSld>
  <p:clrMapOvr>
    <a:masterClrMapping/>
  </p:clrMapOvr>
  <p:transition spd="slow">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72F1530-E36A-4C4E-987B-81F79BC96852}" type="datetimeFigureOut">
              <a:rPr lang="en-GB" smtClean="0"/>
              <a:t>22/11/2020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197FB1A-B3A1-4FA3-B606-7282A0C8E035}" type="slidenum">
              <a:rPr lang="en-GB" smtClean="0"/>
              <a:t>‹#›</a:t>
            </a:fld>
            <a:endParaRPr lang="en-GB"/>
          </a:p>
        </p:txBody>
      </p:sp>
    </p:spTree>
    <p:extLst>
      <p:ext uri="{BB962C8B-B14F-4D97-AF65-F5344CB8AC3E}">
        <p14:creationId xmlns:p14="http://schemas.microsoft.com/office/powerpoint/2010/main" val="3160496012"/>
      </p:ext>
    </p:extLst>
  </p:cSld>
  <p:clrMapOvr>
    <a:masterClrMapping/>
  </p:clrMapOvr>
  <p:transition spd="slow">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72F1530-E36A-4C4E-987B-81F79BC96852}" type="datetimeFigureOut">
              <a:rPr lang="en-GB" smtClean="0"/>
              <a:t>22/11/2020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197FB1A-B3A1-4FA3-B606-7282A0C8E035}" type="slidenum">
              <a:rPr lang="en-GB" smtClean="0"/>
              <a:t>‹#›</a:t>
            </a:fld>
            <a:endParaRPr lang="en-GB"/>
          </a:p>
        </p:txBody>
      </p:sp>
    </p:spTree>
    <p:extLst>
      <p:ext uri="{BB962C8B-B14F-4D97-AF65-F5344CB8AC3E}">
        <p14:creationId xmlns:p14="http://schemas.microsoft.com/office/powerpoint/2010/main" val="4196289557"/>
      </p:ext>
    </p:extLst>
  </p:cSld>
  <p:clrMapOvr>
    <a:masterClrMapping/>
  </p:clrMapOvr>
  <p:transition spd="slow">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72F1530-E36A-4C4E-987B-81F79BC96852}" type="datetimeFigureOut">
              <a:rPr lang="en-GB" smtClean="0"/>
              <a:t>22/11/2020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197FB1A-B3A1-4FA3-B606-7282A0C8E035}" type="slidenum">
              <a:rPr lang="en-GB" smtClean="0"/>
              <a:t>‹#›</a:t>
            </a:fld>
            <a:endParaRPr lang="en-GB"/>
          </a:p>
        </p:txBody>
      </p:sp>
    </p:spTree>
    <p:extLst>
      <p:ext uri="{BB962C8B-B14F-4D97-AF65-F5344CB8AC3E}">
        <p14:creationId xmlns:p14="http://schemas.microsoft.com/office/powerpoint/2010/main" val="3594320581"/>
      </p:ext>
    </p:extLst>
  </p:cSld>
  <p:clrMapOvr>
    <a:masterClrMapping/>
  </p:clrMapOvr>
  <p:transition spd="slow">
    <p:fade thruBlk="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72F1530-E36A-4C4E-987B-81F79BC96852}" type="datetimeFigureOut">
              <a:rPr lang="en-GB" smtClean="0"/>
              <a:t>22/11/2020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197FB1A-B3A1-4FA3-B606-7282A0C8E035}" type="slidenum">
              <a:rPr lang="en-GB" smtClean="0"/>
              <a:t>‹#›</a:t>
            </a:fld>
            <a:endParaRPr lang="en-GB"/>
          </a:p>
        </p:txBody>
      </p:sp>
    </p:spTree>
    <p:extLst>
      <p:ext uri="{BB962C8B-B14F-4D97-AF65-F5344CB8AC3E}">
        <p14:creationId xmlns:p14="http://schemas.microsoft.com/office/powerpoint/2010/main" val="1249194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fade thruBlk="1"/>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youtu.be/h50XZlMoX8w"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hyperlink" Target="https://www.christianaid.org.uk/appeals-key-appeals/christmas-appeal/christmas-stories-page" TargetMode="Externa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5126" name="Picture 6" descr="Christmas Hope Still Volume 4 | Christmas Still Backgroun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199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9839586"/>
      </p:ext>
    </p:extLst>
  </p:cSld>
  <p:clrMapOvr>
    <a:masterClrMapping/>
  </p:clrMapOvr>
  <mc:AlternateContent xmlns:mc="http://schemas.openxmlformats.org/markup-compatibility/2006" xmlns:p14="http://schemas.microsoft.com/office/powerpoint/2010/main">
    <mc:Choice Requires="p14">
      <p:transition spd="slow" p14:dur="1750">
        <p:fade thruBlk="1"/>
      </p:transition>
    </mc:Choice>
    <mc:Fallback xmlns="">
      <p:transition spd="slow">
        <p:fade thruBlk="1"/>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Point Star 7"/>
          <p:cNvSpPr/>
          <p:nvPr/>
        </p:nvSpPr>
        <p:spPr>
          <a:xfrm>
            <a:off x="8036170" y="140677"/>
            <a:ext cx="4015154" cy="2637693"/>
          </a:xfrm>
          <a:prstGeom prst="star7">
            <a:avLst/>
          </a:prstGeom>
          <a:solidFill>
            <a:srgbClr val="FFFF00"/>
          </a:solid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218099" y="333713"/>
            <a:ext cx="8594481" cy="1325563"/>
          </a:xfrm>
        </p:spPr>
        <p:txBody>
          <a:bodyPr>
            <a:normAutofit/>
          </a:bodyPr>
          <a:lstStyle/>
          <a:p>
            <a:r>
              <a:rPr lang="en-GB" sz="4000" dirty="0" smtClean="0">
                <a:solidFill>
                  <a:srgbClr val="0070C0"/>
                </a:solidFill>
                <a:effectLst>
                  <a:outerShdw blurRad="38100" dist="38100" dir="2700000" algn="tl">
                    <a:srgbClr val="000000">
                      <a:alpha val="43137"/>
                    </a:srgbClr>
                  </a:outerShdw>
                </a:effectLst>
                <a:latin typeface="Tempus Sans ITC" panose="04020404030D07020202" pitchFamily="82" charset="0"/>
              </a:rPr>
              <a:t>Step One </a:t>
            </a:r>
            <a:r>
              <a:rPr lang="en-GB" sz="4000" dirty="0" smtClean="0">
                <a:effectLst>
                  <a:outerShdw blurRad="38100" dist="38100" dir="2700000" algn="tl">
                    <a:srgbClr val="000000">
                      <a:alpha val="43137"/>
                    </a:srgbClr>
                  </a:outerShdw>
                </a:effectLst>
                <a:latin typeface="Tempus Sans ITC" panose="04020404030D07020202" pitchFamily="82" charset="0"/>
              </a:rPr>
              <a:t>– Read through your notes from last week</a:t>
            </a:r>
            <a:endParaRPr lang="en-GB" sz="4000" dirty="0">
              <a:effectLst>
                <a:outerShdw blurRad="38100" dist="38100" dir="2700000" algn="tl">
                  <a:srgbClr val="000000">
                    <a:alpha val="43137"/>
                  </a:srgbClr>
                </a:outerShdw>
              </a:effectLst>
              <a:latin typeface="Tempus Sans ITC" panose="04020404030D07020202" pitchFamily="82" charset="0"/>
            </a:endParaRPr>
          </a:p>
        </p:txBody>
      </p:sp>
      <p:sp>
        <p:nvSpPr>
          <p:cNvPr id="5" name="Rectangle 4"/>
          <p:cNvSpPr/>
          <p:nvPr/>
        </p:nvSpPr>
        <p:spPr>
          <a:xfrm>
            <a:off x="218099" y="1659276"/>
            <a:ext cx="11833224" cy="5109091"/>
          </a:xfrm>
          <a:prstGeom prst="rect">
            <a:avLst/>
          </a:prstGeom>
        </p:spPr>
        <p:txBody>
          <a:bodyPr wrap="square">
            <a:spAutoFit/>
          </a:bodyPr>
          <a:lstStyle/>
          <a:p>
            <a:r>
              <a:rPr lang="en-GB" sz="2800" dirty="0" smtClean="0">
                <a:solidFill>
                  <a:srgbClr val="C00000"/>
                </a:solidFill>
                <a:latin typeface="Tempus Sans ITC" panose="04020404030D07020202" pitchFamily="82" charset="0"/>
              </a:rPr>
              <a:t>These are excellent ones from Lucas:</a:t>
            </a:r>
          </a:p>
          <a:p>
            <a:pPr fontAlgn="base"/>
            <a:r>
              <a:rPr lang="en-GB" dirty="0"/>
              <a:t> </a:t>
            </a:r>
          </a:p>
          <a:p>
            <a:pPr marL="457200" indent="-457200" fontAlgn="base">
              <a:buFont typeface="Arial" panose="020B0604020202020204" pitchFamily="34" charset="0"/>
              <a:buChar char="•"/>
            </a:pPr>
            <a:r>
              <a:rPr lang="en-GB" sz="2800" b="1" dirty="0">
                <a:latin typeface="Bradley Hand ITC" panose="03070402050302030203" pitchFamily="66" charset="0"/>
              </a:rPr>
              <a:t>Christian </a:t>
            </a:r>
            <a:r>
              <a:rPr lang="en-GB" sz="2800" b="1" dirty="0" smtClean="0">
                <a:latin typeface="Bradley Hand ITC" panose="03070402050302030203" pitchFamily="66" charset="0"/>
              </a:rPr>
              <a:t>Aid </a:t>
            </a:r>
            <a:r>
              <a:rPr lang="en-GB" sz="2800" b="1" dirty="0">
                <a:latin typeface="Bradley Hand ITC" panose="03070402050302030203" pitchFamily="66" charset="0"/>
              </a:rPr>
              <a:t>helps change people’s lives. </a:t>
            </a:r>
          </a:p>
          <a:p>
            <a:pPr marL="457200" indent="-457200" fontAlgn="base">
              <a:buFont typeface="Arial" panose="020B0604020202020204" pitchFamily="34" charset="0"/>
              <a:buChar char="•"/>
            </a:pPr>
            <a:r>
              <a:rPr lang="en-GB" sz="2800" b="1" dirty="0">
                <a:latin typeface="Bradley Hand ITC" panose="03070402050302030203" pitchFamily="66" charset="0"/>
              </a:rPr>
              <a:t>Climate change is affecting the community’s traditional way of life. </a:t>
            </a:r>
          </a:p>
          <a:p>
            <a:pPr marL="457200" indent="-457200" fontAlgn="base">
              <a:buFont typeface="Arial" panose="020B0604020202020204" pitchFamily="34" charset="0"/>
              <a:buChar char="•"/>
            </a:pPr>
            <a:r>
              <a:rPr lang="en-GB" sz="2800" b="1" dirty="0">
                <a:latin typeface="Bradley Hand ITC" panose="03070402050302030203" pitchFamily="66" charset="0"/>
              </a:rPr>
              <a:t>Water started to </a:t>
            </a:r>
            <a:r>
              <a:rPr lang="en-GB" sz="2800" b="1" dirty="0" smtClean="0">
                <a:latin typeface="Bradley Hand ITC" panose="03070402050302030203" pitchFamily="66" charset="0"/>
              </a:rPr>
              <a:t>decline</a:t>
            </a:r>
            <a:r>
              <a:rPr lang="en-GB" sz="2800" b="1" dirty="0">
                <a:latin typeface="Bradley Hand ITC" panose="03070402050302030203" pitchFamily="66" charset="0"/>
              </a:rPr>
              <a:t> </a:t>
            </a:r>
            <a:r>
              <a:rPr lang="en-GB" sz="2800" b="1" dirty="0" smtClean="0">
                <a:latin typeface="Bradley Hand ITC" panose="03070402050302030203" pitchFamily="66" charset="0"/>
              </a:rPr>
              <a:t>in </a:t>
            </a:r>
            <a:r>
              <a:rPr lang="en-GB" sz="2800" b="1" dirty="0" err="1" smtClean="0">
                <a:latin typeface="Bradley Hand ITC" panose="03070402050302030203" pitchFamily="66" charset="0"/>
              </a:rPr>
              <a:t>Kawite’s</a:t>
            </a:r>
            <a:r>
              <a:rPr lang="en-GB" sz="2800" b="1" dirty="0" smtClean="0">
                <a:latin typeface="Bradley Hand ITC" panose="03070402050302030203" pitchFamily="66" charset="0"/>
              </a:rPr>
              <a:t> village, Ethiopia, caused by lack </a:t>
            </a:r>
            <a:r>
              <a:rPr lang="en-GB" sz="2800" b="1" dirty="0">
                <a:latin typeface="Bradley Hand ITC" panose="03070402050302030203" pitchFamily="66" charset="0"/>
              </a:rPr>
              <a:t>of rain. </a:t>
            </a:r>
          </a:p>
          <a:p>
            <a:pPr marL="457200" indent="-457200" fontAlgn="base">
              <a:buFont typeface="Arial" panose="020B0604020202020204" pitchFamily="34" charset="0"/>
              <a:buChar char="•"/>
            </a:pPr>
            <a:r>
              <a:rPr lang="en-GB" sz="2800" b="1" dirty="0">
                <a:latin typeface="Bradley Hand ITC" panose="03070402050302030203" pitchFamily="66" charset="0"/>
              </a:rPr>
              <a:t>Ponds </a:t>
            </a:r>
            <a:r>
              <a:rPr lang="en-GB" sz="2800" b="1" dirty="0" smtClean="0">
                <a:latin typeface="Bradley Hand ITC" panose="03070402050302030203" pitchFamily="66" charset="0"/>
              </a:rPr>
              <a:t>dried </a:t>
            </a:r>
            <a:r>
              <a:rPr lang="en-GB" sz="2800" b="1" dirty="0">
                <a:latin typeface="Bradley Hand ITC" panose="03070402050302030203" pitchFamily="66" charset="0"/>
              </a:rPr>
              <a:t>out. </a:t>
            </a:r>
          </a:p>
          <a:p>
            <a:pPr marL="457200" indent="-457200" fontAlgn="base">
              <a:buFont typeface="Arial" panose="020B0604020202020204" pitchFamily="34" charset="0"/>
              <a:buChar char="•"/>
            </a:pPr>
            <a:r>
              <a:rPr lang="en-GB" sz="2800" b="1" dirty="0">
                <a:latin typeface="Bradley Hand ITC" panose="03070402050302030203" pitchFamily="66" charset="0"/>
              </a:rPr>
              <a:t>Not enough water for villagers and livestock. </a:t>
            </a:r>
          </a:p>
          <a:p>
            <a:pPr marL="457200" indent="-457200" fontAlgn="base">
              <a:buFont typeface="Arial" panose="020B0604020202020204" pitchFamily="34" charset="0"/>
              <a:buChar char="•"/>
            </a:pPr>
            <a:r>
              <a:rPr lang="en-GB" sz="2800" b="1" dirty="0" smtClean="0">
                <a:latin typeface="Bradley Hand ITC" panose="03070402050302030203" pitchFamily="66" charset="0"/>
              </a:rPr>
              <a:t>Christian Aid helped </a:t>
            </a:r>
            <a:r>
              <a:rPr lang="en-GB" sz="2800" b="1" dirty="0" err="1" smtClean="0">
                <a:latin typeface="Bradley Hand ITC" panose="03070402050302030203" pitchFamily="66" charset="0"/>
              </a:rPr>
              <a:t>Kawite</a:t>
            </a:r>
            <a:r>
              <a:rPr lang="en-GB" sz="2800" b="1" dirty="0" smtClean="0">
                <a:latin typeface="Bradley Hand ITC" panose="03070402050302030203" pitchFamily="66" charset="0"/>
              </a:rPr>
              <a:t> and other </a:t>
            </a:r>
            <a:r>
              <a:rPr lang="en-GB" sz="2800" b="1" dirty="0">
                <a:latin typeface="Bradley Hand ITC" panose="03070402050302030203" pitchFamily="66" charset="0"/>
              </a:rPr>
              <a:t>v</a:t>
            </a:r>
            <a:r>
              <a:rPr lang="en-GB" sz="2800" b="1" dirty="0" smtClean="0">
                <a:latin typeface="Bradley Hand ITC" panose="03070402050302030203" pitchFamily="66" charset="0"/>
              </a:rPr>
              <a:t>illagers </a:t>
            </a:r>
            <a:r>
              <a:rPr lang="en-GB" sz="2800" b="1" dirty="0">
                <a:latin typeface="Bradley Hand ITC" panose="03070402050302030203" pitchFamily="66" charset="0"/>
              </a:rPr>
              <a:t>come together to </a:t>
            </a:r>
            <a:r>
              <a:rPr lang="en-GB" sz="2800" b="1" dirty="0" smtClean="0">
                <a:latin typeface="Bradley Hand ITC" panose="03070402050302030203" pitchFamily="66" charset="0"/>
              </a:rPr>
              <a:t>build </a:t>
            </a:r>
            <a:r>
              <a:rPr lang="en-GB" sz="2800" b="1" dirty="0">
                <a:latin typeface="Bradley Hand ITC" panose="03070402050302030203" pitchFamily="66" charset="0"/>
              </a:rPr>
              <a:t>new pond</a:t>
            </a:r>
            <a:r>
              <a:rPr lang="en-GB" sz="2800" b="1" dirty="0" smtClean="0">
                <a:latin typeface="Bradley Hand ITC" panose="03070402050302030203" pitchFamily="66" charset="0"/>
              </a:rPr>
              <a:t>,</a:t>
            </a:r>
            <a:r>
              <a:rPr lang="en-GB" sz="2800" b="1" dirty="0">
                <a:latin typeface="Bradley Hand ITC" panose="03070402050302030203" pitchFamily="66" charset="0"/>
              </a:rPr>
              <a:t> supplied materials and showed </a:t>
            </a:r>
            <a:r>
              <a:rPr lang="en-GB" sz="2800" b="1" dirty="0" smtClean="0">
                <a:latin typeface="Bradley Hand ITC" panose="03070402050302030203" pitchFamily="66" charset="0"/>
              </a:rPr>
              <a:t>techniques</a:t>
            </a:r>
            <a:endParaRPr lang="en-GB" sz="2800" b="1" dirty="0">
              <a:latin typeface="Bradley Hand ITC" panose="03070402050302030203" pitchFamily="66" charset="0"/>
            </a:endParaRPr>
          </a:p>
          <a:p>
            <a:pPr marL="457200" indent="-457200" fontAlgn="base">
              <a:buFont typeface="Arial" panose="020B0604020202020204" pitchFamily="34" charset="0"/>
              <a:buChar char="•"/>
            </a:pPr>
            <a:r>
              <a:rPr lang="en-GB" sz="2800" b="1" dirty="0">
                <a:latin typeface="Bradley Hand ITC" panose="03070402050302030203" pitchFamily="66" charset="0"/>
              </a:rPr>
              <a:t>They now can grow crops, to make food grain; </a:t>
            </a:r>
            <a:r>
              <a:rPr lang="en-GB" sz="2800" b="1" dirty="0" smtClean="0">
                <a:latin typeface="Bradley Hand ITC" panose="03070402050302030203" pitchFamily="66" charset="0"/>
              </a:rPr>
              <a:t>plant </a:t>
            </a:r>
            <a:r>
              <a:rPr lang="en-GB" sz="2800" b="1" dirty="0">
                <a:latin typeface="Bradley Hand ITC" panose="03070402050302030203" pitchFamily="66" charset="0"/>
              </a:rPr>
              <a:t>elephant grass to feed </a:t>
            </a:r>
            <a:r>
              <a:rPr lang="en-GB" sz="2800" b="1" dirty="0" smtClean="0">
                <a:latin typeface="Bradley Hand ITC" panose="03070402050302030203" pitchFamily="66" charset="0"/>
              </a:rPr>
              <a:t>cattle</a:t>
            </a:r>
            <a:r>
              <a:rPr lang="en-GB" sz="2800" b="1" dirty="0">
                <a:latin typeface="Bradley Hand ITC" panose="03070402050302030203" pitchFamily="66" charset="0"/>
              </a:rPr>
              <a:t>, as </a:t>
            </a:r>
            <a:r>
              <a:rPr lang="en-GB" sz="2800" b="1" dirty="0" smtClean="0">
                <a:latin typeface="Bradley Hand ITC" panose="03070402050302030203" pitchFamily="66" charset="0"/>
              </a:rPr>
              <a:t>now </a:t>
            </a:r>
            <a:r>
              <a:rPr lang="en-GB" sz="2800" b="1" dirty="0">
                <a:latin typeface="Bradley Hand ITC" panose="03070402050302030203" pitchFamily="66" charset="0"/>
              </a:rPr>
              <a:t>have </a:t>
            </a:r>
            <a:r>
              <a:rPr lang="en-GB" sz="2800" b="1" dirty="0" smtClean="0">
                <a:latin typeface="Bradley Hand ITC" panose="03070402050302030203" pitchFamily="66" charset="0"/>
              </a:rPr>
              <a:t> </a:t>
            </a:r>
            <a:r>
              <a:rPr lang="en-GB" sz="2800" b="1" dirty="0">
                <a:latin typeface="Bradley Hand ITC" panose="03070402050302030203" pitchFamily="66" charset="0"/>
              </a:rPr>
              <a:t>water supply. </a:t>
            </a:r>
          </a:p>
        </p:txBody>
      </p:sp>
      <p:sp>
        <p:nvSpPr>
          <p:cNvPr id="7" name="Rectangle 6"/>
          <p:cNvSpPr/>
          <p:nvPr/>
        </p:nvSpPr>
        <p:spPr>
          <a:xfrm>
            <a:off x="8548811" y="645927"/>
            <a:ext cx="3021866" cy="2062103"/>
          </a:xfrm>
          <a:prstGeom prst="rect">
            <a:avLst/>
          </a:prstGeom>
        </p:spPr>
        <p:txBody>
          <a:bodyPr wrap="square">
            <a:spAutoFit/>
          </a:bodyPr>
          <a:lstStyle/>
          <a:p>
            <a:pPr algn="ctr"/>
            <a:r>
              <a:rPr lang="en-GB" sz="3200" b="1" dirty="0">
                <a:solidFill>
                  <a:srgbClr val="FF0000"/>
                </a:solidFill>
                <a:latin typeface="Tempus Sans ITC" panose="04020404030D07020202" pitchFamily="82" charset="0"/>
                <a:hlinkClick r:id="rId3"/>
              </a:rPr>
              <a:t>click to watch </a:t>
            </a:r>
            <a:r>
              <a:rPr lang="en-GB" sz="3200" b="1" dirty="0" err="1">
                <a:solidFill>
                  <a:srgbClr val="FF0000"/>
                </a:solidFill>
                <a:latin typeface="Tempus Sans ITC" panose="04020404030D07020202" pitchFamily="82" charset="0"/>
                <a:hlinkClick r:id="rId3"/>
              </a:rPr>
              <a:t>Kawite’s</a:t>
            </a:r>
            <a:r>
              <a:rPr lang="en-GB" sz="3200" b="1" dirty="0">
                <a:solidFill>
                  <a:srgbClr val="FF0000"/>
                </a:solidFill>
                <a:latin typeface="Tempus Sans ITC" panose="04020404030D07020202" pitchFamily="82" charset="0"/>
                <a:hlinkClick r:id="rId3"/>
              </a:rPr>
              <a:t> </a:t>
            </a:r>
            <a:r>
              <a:rPr lang="en-GB" sz="3200" b="1" dirty="0" smtClean="0">
                <a:solidFill>
                  <a:srgbClr val="FF0000"/>
                </a:solidFill>
                <a:latin typeface="Tempus Sans ITC" panose="04020404030D07020202" pitchFamily="82" charset="0"/>
                <a:hlinkClick r:id="rId3"/>
              </a:rPr>
              <a:t>video</a:t>
            </a:r>
            <a:r>
              <a:rPr lang="en-GB" sz="3200" b="1" dirty="0" smtClean="0">
                <a:solidFill>
                  <a:srgbClr val="FF0000"/>
                </a:solidFill>
                <a:latin typeface="Tempus Sans ITC" panose="04020404030D07020202" pitchFamily="82" charset="0"/>
              </a:rPr>
              <a:t> to refresh your memory</a:t>
            </a:r>
            <a:endParaRPr lang="en-GB" sz="3200" b="1" dirty="0">
              <a:solidFill>
                <a:srgbClr val="FF0000"/>
              </a:solidFill>
            </a:endParaRPr>
          </a:p>
        </p:txBody>
      </p:sp>
    </p:spTree>
    <p:extLst>
      <p:ext uri="{BB962C8B-B14F-4D97-AF65-F5344CB8AC3E}">
        <p14:creationId xmlns:p14="http://schemas.microsoft.com/office/powerpoint/2010/main" val="4259832685"/>
      </p:ext>
    </p:extLst>
  </p:cSld>
  <p:clrMapOvr>
    <a:masterClrMapping/>
  </p:clrMapOvr>
  <p:transition spd="slow">
    <p:fade thruBlk="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93432" y="2295990"/>
            <a:ext cx="8809891" cy="1414362"/>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193432" y="2303585"/>
            <a:ext cx="9390183" cy="1283672"/>
          </a:xfrm>
        </p:spPr>
        <p:txBody>
          <a:bodyPr>
            <a:normAutofit fontScale="90000"/>
          </a:bodyPr>
          <a:lstStyle/>
          <a:p>
            <a:r>
              <a:rPr lang="en-GB" sz="2400" dirty="0" smtClean="0">
                <a:effectLst>
                  <a:outerShdw blurRad="38100" dist="38100" dir="2700000" algn="tl">
                    <a:srgbClr val="000000">
                      <a:alpha val="43137"/>
                    </a:srgbClr>
                  </a:outerShdw>
                </a:effectLst>
                <a:latin typeface="Tempus Sans ITC" panose="04020404030D07020202" pitchFamily="82" charset="0"/>
              </a:rPr>
              <a:t>Write ten persuasive words or phrases to choose from.  Write them on this page or in your notebook.</a:t>
            </a:r>
            <a:br>
              <a:rPr lang="en-GB" sz="2400" dirty="0" smtClean="0">
                <a:effectLst>
                  <a:outerShdw blurRad="38100" dist="38100" dir="2700000" algn="tl">
                    <a:srgbClr val="000000">
                      <a:alpha val="43137"/>
                    </a:srgbClr>
                  </a:outerShdw>
                </a:effectLst>
                <a:latin typeface="Tempus Sans ITC" panose="04020404030D07020202" pitchFamily="82" charset="0"/>
              </a:rPr>
            </a:br>
            <a:r>
              <a:rPr lang="en-GB" sz="2400" dirty="0">
                <a:effectLst>
                  <a:outerShdw blurRad="38100" dist="38100" dir="2700000" algn="tl">
                    <a:srgbClr val="000000">
                      <a:alpha val="43137"/>
                    </a:srgbClr>
                  </a:outerShdw>
                </a:effectLst>
                <a:latin typeface="Tempus Sans ITC" panose="04020404030D07020202" pitchFamily="82" charset="0"/>
              </a:rPr>
              <a:t/>
            </a:r>
            <a:br>
              <a:rPr lang="en-GB" sz="2400" dirty="0">
                <a:effectLst>
                  <a:outerShdw blurRad="38100" dist="38100" dir="2700000" algn="tl">
                    <a:srgbClr val="000000">
                      <a:alpha val="43137"/>
                    </a:srgbClr>
                  </a:outerShdw>
                </a:effectLst>
                <a:latin typeface="Tempus Sans ITC" panose="04020404030D07020202" pitchFamily="82" charset="0"/>
              </a:rPr>
            </a:br>
            <a:r>
              <a:rPr lang="en-GB" sz="2400" dirty="0" smtClean="0">
                <a:effectLst>
                  <a:outerShdw blurRad="38100" dist="38100" dir="2700000" algn="tl">
                    <a:srgbClr val="000000">
                      <a:alpha val="43137"/>
                    </a:srgbClr>
                  </a:outerShdw>
                </a:effectLst>
                <a:latin typeface="Tempus Sans ITC" panose="04020404030D07020202" pitchFamily="82" charset="0"/>
              </a:rPr>
              <a:t>For example, you could use the word ‘just’.</a:t>
            </a:r>
            <a:br>
              <a:rPr lang="en-GB" sz="2400" dirty="0" smtClean="0">
                <a:effectLst>
                  <a:outerShdw blurRad="38100" dist="38100" dir="2700000" algn="tl">
                    <a:srgbClr val="000000">
                      <a:alpha val="43137"/>
                    </a:srgbClr>
                  </a:outerShdw>
                </a:effectLst>
                <a:latin typeface="Tempus Sans ITC" panose="04020404030D07020202" pitchFamily="82" charset="0"/>
              </a:rPr>
            </a:br>
            <a:r>
              <a:rPr lang="en-GB" sz="2400" dirty="0" smtClean="0">
                <a:effectLst>
                  <a:outerShdw blurRad="38100" dist="38100" dir="2700000" algn="tl">
                    <a:srgbClr val="000000">
                      <a:alpha val="43137"/>
                    </a:srgbClr>
                  </a:outerShdw>
                </a:effectLst>
                <a:latin typeface="Tempus Sans ITC" panose="04020404030D07020202" pitchFamily="82" charset="0"/>
              </a:rPr>
              <a:t/>
            </a:r>
            <a:br>
              <a:rPr lang="en-GB" sz="2400" dirty="0" smtClean="0">
                <a:effectLst>
                  <a:outerShdw blurRad="38100" dist="38100" dir="2700000" algn="tl">
                    <a:srgbClr val="000000">
                      <a:alpha val="43137"/>
                    </a:srgbClr>
                  </a:outerShdw>
                </a:effectLst>
                <a:latin typeface="Tempus Sans ITC" panose="04020404030D07020202" pitchFamily="82" charset="0"/>
              </a:rPr>
            </a:br>
            <a:r>
              <a:rPr lang="en-GB" sz="2400" dirty="0">
                <a:effectLst>
                  <a:outerShdw blurRad="38100" dist="38100" dir="2700000" algn="tl">
                    <a:srgbClr val="000000">
                      <a:alpha val="43137"/>
                    </a:srgbClr>
                  </a:outerShdw>
                </a:effectLst>
                <a:latin typeface="Tempus Sans ITC" panose="04020404030D07020202" pitchFamily="82" charset="0"/>
              </a:rPr>
              <a:t/>
            </a:r>
            <a:br>
              <a:rPr lang="en-GB" sz="2400" dirty="0">
                <a:effectLst>
                  <a:outerShdw blurRad="38100" dist="38100" dir="2700000" algn="tl">
                    <a:srgbClr val="000000">
                      <a:alpha val="43137"/>
                    </a:srgbClr>
                  </a:outerShdw>
                </a:effectLst>
                <a:latin typeface="Tempus Sans ITC" panose="04020404030D07020202" pitchFamily="82" charset="0"/>
              </a:rPr>
            </a:br>
            <a:r>
              <a:rPr lang="en-GB" sz="2400" dirty="0" smtClean="0">
                <a:solidFill>
                  <a:srgbClr val="0070C0"/>
                </a:solidFill>
                <a:effectLst>
                  <a:outerShdw blurRad="38100" dist="38100" dir="2700000" algn="tl">
                    <a:srgbClr val="000000">
                      <a:alpha val="43137"/>
                    </a:srgbClr>
                  </a:outerShdw>
                </a:effectLst>
                <a:latin typeface="Tempus Sans ITC" panose="04020404030D07020202" pitchFamily="82" charset="0"/>
              </a:rPr>
              <a:t>Giving </a:t>
            </a:r>
            <a:r>
              <a:rPr lang="en-GB" sz="2400" b="1" dirty="0" smtClean="0">
                <a:solidFill>
                  <a:srgbClr val="FF0000"/>
                </a:solidFill>
                <a:effectLst>
                  <a:outerShdw blurRad="38100" dist="38100" dir="2700000" algn="tl">
                    <a:srgbClr val="000000">
                      <a:alpha val="43137"/>
                    </a:srgbClr>
                  </a:outerShdw>
                </a:effectLst>
                <a:latin typeface="Tempus Sans ITC" panose="04020404030D07020202" pitchFamily="82" charset="0"/>
              </a:rPr>
              <a:t>just</a:t>
            </a:r>
            <a:r>
              <a:rPr lang="en-GB" sz="2400" dirty="0" smtClean="0">
                <a:solidFill>
                  <a:srgbClr val="0070C0"/>
                </a:solidFill>
                <a:effectLst>
                  <a:outerShdw blurRad="38100" dist="38100" dir="2700000" algn="tl">
                    <a:srgbClr val="000000">
                      <a:alpha val="43137"/>
                    </a:srgbClr>
                  </a:outerShdw>
                </a:effectLst>
                <a:latin typeface="Tempus Sans ITC" panose="04020404030D07020202" pitchFamily="82" charset="0"/>
              </a:rPr>
              <a:t> five pounds can help to make all of the difference!</a:t>
            </a:r>
            <a:br>
              <a:rPr lang="en-GB" sz="2400" dirty="0" smtClean="0">
                <a:solidFill>
                  <a:srgbClr val="0070C0"/>
                </a:solidFill>
                <a:effectLst>
                  <a:outerShdw blurRad="38100" dist="38100" dir="2700000" algn="tl">
                    <a:srgbClr val="000000">
                      <a:alpha val="43137"/>
                    </a:srgbClr>
                  </a:outerShdw>
                </a:effectLst>
                <a:latin typeface="Tempus Sans ITC" panose="04020404030D07020202" pitchFamily="82" charset="0"/>
              </a:rPr>
            </a:br>
            <a:r>
              <a:rPr lang="en-GB" sz="2400" dirty="0">
                <a:solidFill>
                  <a:srgbClr val="0070C0"/>
                </a:solidFill>
                <a:effectLst>
                  <a:outerShdw blurRad="38100" dist="38100" dir="2700000" algn="tl">
                    <a:srgbClr val="000000">
                      <a:alpha val="43137"/>
                    </a:srgbClr>
                  </a:outerShdw>
                </a:effectLst>
                <a:latin typeface="Tempus Sans ITC" panose="04020404030D07020202" pitchFamily="82" charset="0"/>
              </a:rPr>
              <a:t/>
            </a:r>
            <a:br>
              <a:rPr lang="en-GB" sz="2400" dirty="0">
                <a:solidFill>
                  <a:srgbClr val="0070C0"/>
                </a:solidFill>
                <a:effectLst>
                  <a:outerShdw blurRad="38100" dist="38100" dir="2700000" algn="tl">
                    <a:srgbClr val="000000">
                      <a:alpha val="43137"/>
                    </a:srgbClr>
                  </a:outerShdw>
                </a:effectLst>
                <a:latin typeface="Tempus Sans ITC" panose="04020404030D07020202" pitchFamily="82" charset="0"/>
              </a:rPr>
            </a:br>
            <a:r>
              <a:rPr lang="en-GB" sz="2400" dirty="0" smtClean="0">
                <a:effectLst>
                  <a:outerShdw blurRad="38100" dist="38100" dir="2700000" algn="tl">
                    <a:srgbClr val="000000">
                      <a:alpha val="43137"/>
                    </a:srgbClr>
                  </a:outerShdw>
                </a:effectLst>
                <a:latin typeface="Tempus Sans ITC" panose="04020404030D07020202" pitchFamily="82" charset="0"/>
              </a:rPr>
              <a:t>This make it feel like it would be so easy for you to give five pounds. </a:t>
            </a:r>
            <a:r>
              <a:rPr lang="en-GB" sz="2400" dirty="0">
                <a:effectLst>
                  <a:outerShdw blurRad="38100" dist="38100" dir="2700000" algn="tl">
                    <a:srgbClr val="000000">
                      <a:alpha val="43137"/>
                    </a:srgbClr>
                  </a:outerShdw>
                </a:effectLst>
                <a:latin typeface="Tempus Sans ITC" panose="04020404030D07020202" pitchFamily="82" charset="0"/>
              </a:rPr>
              <a:t/>
            </a:r>
            <a:br>
              <a:rPr lang="en-GB" sz="2400" dirty="0">
                <a:effectLst>
                  <a:outerShdw blurRad="38100" dist="38100" dir="2700000" algn="tl">
                    <a:srgbClr val="000000">
                      <a:alpha val="43137"/>
                    </a:srgbClr>
                  </a:outerShdw>
                </a:effectLst>
                <a:latin typeface="Tempus Sans ITC" panose="04020404030D07020202" pitchFamily="82" charset="0"/>
              </a:rPr>
            </a:br>
            <a:r>
              <a:rPr lang="en-GB" sz="2400" dirty="0" smtClean="0">
                <a:effectLst>
                  <a:outerShdw blurRad="38100" dist="38100" dir="2700000" algn="tl">
                    <a:srgbClr val="000000">
                      <a:alpha val="43137"/>
                    </a:srgbClr>
                  </a:outerShdw>
                </a:effectLst>
                <a:latin typeface="Tempus Sans ITC" panose="04020404030D07020202" pitchFamily="82" charset="0"/>
              </a:rPr>
              <a:t/>
            </a:r>
            <a:br>
              <a:rPr lang="en-GB" sz="2400" dirty="0" smtClean="0">
                <a:effectLst>
                  <a:outerShdw blurRad="38100" dist="38100" dir="2700000" algn="tl">
                    <a:srgbClr val="000000">
                      <a:alpha val="43137"/>
                    </a:srgbClr>
                  </a:outerShdw>
                </a:effectLst>
                <a:latin typeface="Tempus Sans ITC" panose="04020404030D07020202" pitchFamily="82" charset="0"/>
              </a:rPr>
            </a:br>
            <a:r>
              <a:rPr lang="en-GB" sz="2400" dirty="0">
                <a:effectLst>
                  <a:outerShdw blurRad="38100" dist="38100" dir="2700000" algn="tl">
                    <a:srgbClr val="000000">
                      <a:alpha val="43137"/>
                    </a:srgbClr>
                  </a:outerShdw>
                </a:effectLst>
                <a:latin typeface="Tempus Sans ITC" panose="04020404030D07020202" pitchFamily="82" charset="0"/>
              </a:rPr>
              <a:t/>
            </a:r>
            <a:br>
              <a:rPr lang="en-GB" sz="2400" dirty="0">
                <a:effectLst>
                  <a:outerShdw blurRad="38100" dist="38100" dir="2700000" algn="tl">
                    <a:srgbClr val="000000">
                      <a:alpha val="43137"/>
                    </a:srgbClr>
                  </a:outerShdw>
                </a:effectLst>
                <a:latin typeface="Tempus Sans ITC" panose="04020404030D07020202" pitchFamily="82" charset="0"/>
              </a:rPr>
            </a:br>
            <a:r>
              <a:rPr lang="en-GB" sz="2400" dirty="0" smtClean="0">
                <a:effectLst>
                  <a:outerShdw blurRad="38100" dist="38100" dir="2700000" algn="tl">
                    <a:srgbClr val="000000">
                      <a:alpha val="43137"/>
                    </a:srgbClr>
                  </a:outerShdw>
                </a:effectLst>
                <a:latin typeface="Tempus Sans ITC" panose="04020404030D07020202" pitchFamily="82" charset="0"/>
              </a:rPr>
              <a:t/>
            </a:r>
            <a:br>
              <a:rPr lang="en-GB" sz="2400" dirty="0" smtClean="0">
                <a:effectLst>
                  <a:outerShdw blurRad="38100" dist="38100" dir="2700000" algn="tl">
                    <a:srgbClr val="000000">
                      <a:alpha val="43137"/>
                    </a:srgbClr>
                  </a:outerShdw>
                </a:effectLst>
                <a:latin typeface="Tempus Sans ITC" panose="04020404030D07020202" pitchFamily="82" charset="0"/>
              </a:rPr>
            </a:br>
            <a:r>
              <a:rPr lang="en-GB" sz="2400" dirty="0" smtClean="0">
                <a:effectLst>
                  <a:outerShdw blurRad="38100" dist="38100" dir="2700000" algn="tl">
                    <a:srgbClr val="000000">
                      <a:alpha val="43137"/>
                    </a:srgbClr>
                  </a:outerShdw>
                </a:effectLst>
                <a:latin typeface="Tempus Sans ITC" panose="04020404030D07020202" pitchFamily="82" charset="0"/>
              </a:rPr>
              <a:t> </a:t>
            </a:r>
            <a:r>
              <a:rPr lang="en-GB" sz="2400" dirty="0">
                <a:effectLst>
                  <a:outerShdw blurRad="38100" dist="38100" dir="2700000" algn="tl">
                    <a:srgbClr val="000000">
                      <a:alpha val="43137"/>
                    </a:srgbClr>
                  </a:outerShdw>
                </a:effectLst>
                <a:latin typeface="Tempus Sans ITC" panose="04020404030D07020202" pitchFamily="82" charset="0"/>
              </a:rPr>
              <a:t/>
            </a:r>
            <a:br>
              <a:rPr lang="en-GB" sz="2400" dirty="0">
                <a:effectLst>
                  <a:outerShdw blurRad="38100" dist="38100" dir="2700000" algn="tl">
                    <a:srgbClr val="000000">
                      <a:alpha val="43137"/>
                    </a:srgbClr>
                  </a:outerShdw>
                </a:effectLst>
                <a:latin typeface="Tempus Sans ITC" panose="04020404030D07020202" pitchFamily="82" charset="0"/>
              </a:rPr>
            </a:br>
            <a:endParaRPr lang="en-GB" sz="2400" dirty="0">
              <a:solidFill>
                <a:srgbClr val="0070C0"/>
              </a:solidFill>
              <a:effectLst>
                <a:outerShdw blurRad="38100" dist="38100" dir="2700000" algn="tl">
                  <a:srgbClr val="000000">
                    <a:alpha val="43137"/>
                  </a:srgbClr>
                </a:outerShdw>
              </a:effectLst>
              <a:latin typeface="Tempus Sans ITC" panose="04020404030D07020202" pitchFamily="82" charset="0"/>
            </a:endParaRPr>
          </a:p>
        </p:txBody>
      </p:sp>
      <p:sp>
        <p:nvSpPr>
          <p:cNvPr id="3" name="Content Placeholder 2"/>
          <p:cNvSpPr>
            <a:spLocks noGrp="1"/>
          </p:cNvSpPr>
          <p:nvPr>
            <p:ph idx="1"/>
          </p:nvPr>
        </p:nvSpPr>
        <p:spPr>
          <a:xfrm>
            <a:off x="193432" y="138953"/>
            <a:ext cx="9812215" cy="617182"/>
          </a:xfrm>
        </p:spPr>
        <p:txBody>
          <a:bodyPr>
            <a:normAutofit/>
          </a:bodyPr>
          <a:lstStyle/>
          <a:p>
            <a:pPr marL="0" indent="0">
              <a:buNone/>
            </a:pPr>
            <a:r>
              <a:rPr lang="en-GB" b="1" dirty="0" smtClean="0">
                <a:solidFill>
                  <a:srgbClr val="0070C0"/>
                </a:solidFill>
                <a:latin typeface="Tempus Sans ITC" panose="04020404030D07020202" pitchFamily="82" charset="0"/>
              </a:rPr>
              <a:t>Step Two </a:t>
            </a:r>
            <a:r>
              <a:rPr lang="en-GB" b="1" dirty="0" smtClean="0">
                <a:latin typeface="Tempus Sans ITC" panose="04020404030D07020202" pitchFamily="82" charset="0"/>
              </a:rPr>
              <a:t>– Write ten persuasive phrases</a:t>
            </a:r>
            <a:endParaRPr lang="en-GB" dirty="0">
              <a:latin typeface="Tempus Sans ITC" panose="04020404030D07020202" pitchFamily="82" charset="0"/>
            </a:endParaRPr>
          </a:p>
          <a:p>
            <a:endParaRPr lang="en-GB" dirty="0" smtClean="0">
              <a:latin typeface="Tempus Sans ITC" panose="04020404030D07020202" pitchFamily="82" charset="0"/>
            </a:endParaRPr>
          </a:p>
        </p:txBody>
      </p:sp>
      <p:pic>
        <p:nvPicPr>
          <p:cNvPr id="4" name="Picture 3"/>
          <p:cNvPicPr>
            <a:picLocks noChangeAspect="1"/>
          </p:cNvPicPr>
          <p:nvPr/>
        </p:nvPicPr>
        <p:blipFill>
          <a:blip r:embed="rId3"/>
          <a:stretch>
            <a:fillRect/>
          </a:stretch>
        </p:blipFill>
        <p:spPr>
          <a:xfrm rot="900000">
            <a:off x="10074650" y="3781993"/>
            <a:ext cx="2212210" cy="2780011"/>
          </a:xfrm>
          <a:prstGeom prst="rect">
            <a:avLst/>
          </a:prstGeom>
        </p:spPr>
      </p:pic>
      <p:pic>
        <p:nvPicPr>
          <p:cNvPr id="2054" name="Picture 6" descr="The Big Breakfast - Parish of Langdon Hill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677684">
            <a:off x="10245570" y="422122"/>
            <a:ext cx="2092570" cy="209257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193432" y="4079631"/>
            <a:ext cx="9390183" cy="1508105"/>
          </a:xfrm>
          <a:prstGeom prst="rect">
            <a:avLst/>
          </a:prstGeom>
          <a:noFill/>
        </p:spPr>
        <p:txBody>
          <a:bodyPr wrap="square" rtlCol="0">
            <a:spAutoFit/>
          </a:bodyPr>
          <a:lstStyle/>
          <a:p>
            <a:r>
              <a:rPr lang="en-GB" dirty="0" smtClean="0"/>
              <a:t>Write your list of ten persuasive phrases. Remember, these include emotive words and phrases too.  I’ve started your list off below.</a:t>
            </a:r>
          </a:p>
          <a:p>
            <a:endParaRPr lang="en-GB" sz="2800" dirty="0"/>
          </a:p>
          <a:p>
            <a:r>
              <a:rPr lang="en-GB" sz="2800" b="1" dirty="0">
                <a:solidFill>
                  <a:srgbClr val="0070C0"/>
                </a:solidFill>
                <a:latin typeface="Bradley Hand ITC" panose="03070402050302030203" pitchFamily="66" charset="0"/>
              </a:rPr>
              <a:t>j</a:t>
            </a:r>
            <a:r>
              <a:rPr lang="en-GB" sz="2800" b="1" dirty="0" smtClean="0">
                <a:solidFill>
                  <a:srgbClr val="0070C0"/>
                </a:solidFill>
                <a:latin typeface="Bradley Hand ITC" panose="03070402050302030203" pitchFamily="66" charset="0"/>
              </a:rPr>
              <a:t>ust, you can make a difference, villages are struggling, </a:t>
            </a:r>
          </a:p>
        </p:txBody>
      </p:sp>
    </p:spTree>
    <p:extLst>
      <p:ext uri="{BB962C8B-B14F-4D97-AF65-F5344CB8AC3E}">
        <p14:creationId xmlns:p14="http://schemas.microsoft.com/office/powerpoint/2010/main" val="2174445134"/>
      </p:ext>
    </p:extLst>
  </p:cSld>
  <p:clrMapOvr>
    <a:masterClrMapping/>
  </p:clrMapOvr>
  <p:transition spd="slow">
    <p:fade thruBlk="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86861" y="5240215"/>
            <a:ext cx="9355016" cy="1294867"/>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Content Placeholder 2"/>
          <p:cNvSpPr>
            <a:spLocks noGrp="1"/>
          </p:cNvSpPr>
          <p:nvPr>
            <p:ph idx="1"/>
          </p:nvPr>
        </p:nvSpPr>
        <p:spPr>
          <a:xfrm>
            <a:off x="386862" y="1131962"/>
            <a:ext cx="9812215" cy="5641106"/>
          </a:xfrm>
        </p:spPr>
        <p:txBody>
          <a:bodyPr>
            <a:normAutofit fontScale="77500" lnSpcReduction="20000"/>
          </a:bodyPr>
          <a:lstStyle/>
          <a:p>
            <a:endParaRPr lang="en-GB" sz="1600" dirty="0" smtClean="0">
              <a:latin typeface="Tempus Sans ITC" panose="04020404030D07020202" pitchFamily="82" charset="0"/>
            </a:endParaRPr>
          </a:p>
          <a:p>
            <a:pPr marL="0" indent="0">
              <a:buNone/>
            </a:pPr>
            <a:r>
              <a:rPr lang="en-GB" sz="3300" b="1" dirty="0" smtClean="0">
                <a:latin typeface="Tempus Sans ITC" panose="04020404030D07020202" pitchFamily="82" charset="0"/>
              </a:rPr>
              <a:t>Paragraph one</a:t>
            </a:r>
          </a:p>
          <a:p>
            <a:pPr marL="0" indent="0">
              <a:buNone/>
            </a:pPr>
            <a:r>
              <a:rPr lang="en-GB" sz="3800" dirty="0">
                <a:latin typeface="Tempus Sans ITC" panose="04020404030D07020202" pitchFamily="82" charset="0"/>
              </a:rPr>
              <a:t>Write about </a:t>
            </a:r>
            <a:r>
              <a:rPr lang="en-GB" sz="3800" dirty="0" err="1">
                <a:latin typeface="Tempus Sans ITC" panose="04020404030D07020202" pitchFamily="82" charset="0"/>
              </a:rPr>
              <a:t>Kawite</a:t>
            </a:r>
            <a:r>
              <a:rPr lang="en-GB" sz="3800" dirty="0">
                <a:latin typeface="Tempus Sans ITC" panose="04020404030D07020202" pitchFamily="82" charset="0"/>
              </a:rPr>
              <a:t> or </a:t>
            </a:r>
            <a:r>
              <a:rPr lang="en-GB" sz="3800" dirty="0" err="1">
                <a:latin typeface="Tempus Sans ITC" panose="04020404030D07020202" pitchFamily="82" charset="0"/>
              </a:rPr>
              <a:t>Mekonnon’s</a:t>
            </a:r>
            <a:r>
              <a:rPr lang="en-GB" sz="3800" dirty="0">
                <a:latin typeface="Tempus Sans ITC" panose="04020404030D07020202" pitchFamily="82" charset="0"/>
              </a:rPr>
              <a:t> difficulties in Ethiopia. Knowing about individuals makes it easier for people to relate to and understand the problem.  Write about how Christian Aid has helped the villagers to improve their own lives.</a:t>
            </a:r>
          </a:p>
          <a:p>
            <a:pPr marL="0" indent="0">
              <a:buNone/>
            </a:pPr>
            <a:endParaRPr lang="en-GB" sz="3100" b="1" dirty="0">
              <a:latin typeface="Tempus Sans ITC" panose="04020404030D07020202" pitchFamily="82" charset="0"/>
            </a:endParaRPr>
          </a:p>
          <a:p>
            <a:pPr marL="0" indent="0">
              <a:buNone/>
            </a:pPr>
            <a:r>
              <a:rPr lang="en-GB" sz="3300" b="1" dirty="0" smtClean="0">
                <a:latin typeface="Tempus Sans ITC" panose="04020404030D07020202" pitchFamily="82" charset="0"/>
              </a:rPr>
              <a:t>Paragraph two</a:t>
            </a:r>
          </a:p>
          <a:p>
            <a:pPr marL="0" indent="0">
              <a:buNone/>
            </a:pPr>
            <a:r>
              <a:rPr lang="en-GB" sz="3800" dirty="0">
                <a:latin typeface="Tempus Sans ITC" panose="04020404030D07020202" pitchFamily="82" charset="0"/>
              </a:rPr>
              <a:t>Tell the reader what they can do to help. They will need to know how to donate.  Think of a sentence to persuade to end with. Here are some examples. </a:t>
            </a:r>
            <a:endParaRPr lang="en-GB" sz="3800" dirty="0" smtClean="0">
              <a:latin typeface="Tempus Sans ITC" panose="04020404030D07020202" pitchFamily="82" charset="0"/>
            </a:endParaRPr>
          </a:p>
          <a:p>
            <a:pPr marL="0" indent="0">
              <a:buNone/>
            </a:pPr>
            <a:endParaRPr lang="en-GB" sz="3300" dirty="0">
              <a:latin typeface="+mj-lt"/>
            </a:endParaRPr>
          </a:p>
          <a:p>
            <a:pPr marL="0" indent="0">
              <a:buNone/>
            </a:pPr>
            <a:r>
              <a:rPr lang="en-GB" b="1" dirty="0" smtClean="0">
                <a:latin typeface="Bradley Hand ITC" panose="03070402050302030203" pitchFamily="66" charset="0"/>
              </a:rPr>
              <a:t>Donate </a:t>
            </a:r>
            <a:r>
              <a:rPr lang="en-GB" b="1" dirty="0">
                <a:latin typeface="Bradley Hand ITC" panose="03070402050302030203" pitchFamily="66" charset="0"/>
              </a:rPr>
              <a:t>now to build hope for communities facing crisis this </a:t>
            </a:r>
            <a:r>
              <a:rPr lang="en-GB" b="1" dirty="0" smtClean="0">
                <a:latin typeface="Bradley Hand ITC" panose="03070402050302030203" pitchFamily="66" charset="0"/>
              </a:rPr>
              <a:t>Christmas.</a:t>
            </a:r>
          </a:p>
          <a:p>
            <a:pPr marL="0" indent="0">
              <a:buNone/>
            </a:pPr>
            <a:r>
              <a:rPr lang="en-GB" b="1" dirty="0" smtClean="0">
                <a:latin typeface="Bradley Hand ITC" panose="03070402050302030203" pitchFamily="66" charset="0"/>
              </a:rPr>
              <a:t>Give hope at Christmas – a small donation can bring big change.</a:t>
            </a:r>
          </a:p>
          <a:p>
            <a:pPr marL="0" indent="0">
              <a:buNone/>
            </a:pPr>
            <a:r>
              <a:rPr lang="en-GB" b="1" dirty="0" smtClean="0">
                <a:latin typeface="Bradley Hand ITC" panose="03070402050302030203" pitchFamily="66" charset="0"/>
              </a:rPr>
              <a:t>Be a hope-bringer at this festive time. Care and click to donate now. ..</a:t>
            </a:r>
            <a:endParaRPr lang="en-GB" b="1" dirty="0">
              <a:latin typeface="Bradley Hand ITC" panose="03070402050302030203" pitchFamily="66" charset="0"/>
            </a:endParaRPr>
          </a:p>
          <a:p>
            <a:pPr marL="0" indent="0">
              <a:buNone/>
            </a:pPr>
            <a:endParaRPr lang="en-GB" b="1" dirty="0">
              <a:latin typeface="Tempus Sans ITC" panose="04020404030D07020202" pitchFamily="82" charset="0"/>
            </a:endParaRPr>
          </a:p>
          <a:p>
            <a:pPr marL="0" indent="0">
              <a:buNone/>
            </a:pPr>
            <a:endParaRPr lang="en-GB" dirty="0">
              <a:latin typeface="Tempus Sans ITC" panose="04020404030D07020202" pitchFamily="82" charset="0"/>
            </a:endParaRPr>
          </a:p>
          <a:p>
            <a:endParaRPr lang="en-GB" dirty="0" smtClean="0">
              <a:latin typeface="Tempus Sans ITC" panose="04020404030D07020202" pitchFamily="82" charset="0"/>
            </a:endParaRPr>
          </a:p>
          <a:p>
            <a:endParaRPr lang="en-GB" dirty="0">
              <a:latin typeface="Tempus Sans ITC" panose="04020404030D07020202" pitchFamily="82" charset="0"/>
            </a:endParaRPr>
          </a:p>
        </p:txBody>
      </p:sp>
      <p:pic>
        <p:nvPicPr>
          <p:cNvPr id="4" name="Picture 3"/>
          <p:cNvPicPr>
            <a:picLocks noChangeAspect="1"/>
          </p:cNvPicPr>
          <p:nvPr/>
        </p:nvPicPr>
        <p:blipFill>
          <a:blip r:embed="rId3"/>
          <a:stretch>
            <a:fillRect/>
          </a:stretch>
        </p:blipFill>
        <p:spPr>
          <a:xfrm rot="900000">
            <a:off x="10194467" y="2155282"/>
            <a:ext cx="1599835" cy="2010460"/>
          </a:xfrm>
          <a:prstGeom prst="rect">
            <a:avLst/>
          </a:prstGeom>
        </p:spPr>
      </p:pic>
      <p:pic>
        <p:nvPicPr>
          <p:cNvPr id="2054" name="Picture 6" descr="The Big Breakfast - Parish of Langdon Hill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0677684">
            <a:off x="10287388" y="141626"/>
            <a:ext cx="1651520" cy="1651520"/>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386861" y="300964"/>
            <a:ext cx="9812216" cy="830997"/>
          </a:xfrm>
          <a:prstGeom prst="rect">
            <a:avLst/>
          </a:prstGeom>
        </p:spPr>
        <p:txBody>
          <a:bodyPr wrap="square">
            <a:spAutoFit/>
          </a:bodyPr>
          <a:lstStyle/>
          <a:p>
            <a:r>
              <a:rPr lang="en-GB" sz="2400" b="1" dirty="0" smtClean="0">
                <a:solidFill>
                  <a:srgbClr val="0070C0"/>
                </a:solidFill>
                <a:latin typeface="Tempus Sans ITC" panose="04020404030D07020202" pitchFamily="82" charset="0"/>
              </a:rPr>
              <a:t>Step </a:t>
            </a:r>
            <a:r>
              <a:rPr lang="en-GB" sz="2400" b="1" dirty="0">
                <a:solidFill>
                  <a:srgbClr val="0070C0"/>
                </a:solidFill>
                <a:latin typeface="Tempus Sans ITC" panose="04020404030D07020202" pitchFamily="82" charset="0"/>
              </a:rPr>
              <a:t>Three </a:t>
            </a:r>
            <a:r>
              <a:rPr lang="en-GB" sz="2400" dirty="0">
                <a:latin typeface="Tempus Sans ITC" panose="04020404030D07020202" pitchFamily="82" charset="0"/>
              </a:rPr>
              <a:t>– </a:t>
            </a:r>
            <a:r>
              <a:rPr lang="en-GB" sz="2400" dirty="0" smtClean="0">
                <a:latin typeface="Tempus Sans ITC" panose="04020404030D07020202" pitchFamily="82" charset="0"/>
              </a:rPr>
              <a:t>Use your notes and persuasive phrases to write two paragraphs to persuade people to give money to Christian Aid’s Christmas Appeal.</a:t>
            </a:r>
            <a:endParaRPr lang="en-GB" sz="2400" dirty="0">
              <a:latin typeface="Tempus Sans ITC" panose="04020404030D07020202" pitchFamily="82" charset="0"/>
            </a:endParaRPr>
          </a:p>
        </p:txBody>
      </p:sp>
      <p:sp>
        <p:nvSpPr>
          <p:cNvPr id="2" name="Rectangle 1"/>
          <p:cNvSpPr/>
          <p:nvPr/>
        </p:nvSpPr>
        <p:spPr>
          <a:xfrm rot="21191731">
            <a:off x="10199077" y="4678633"/>
            <a:ext cx="1828142" cy="1754326"/>
          </a:xfrm>
          <a:prstGeom prst="rect">
            <a:avLst/>
          </a:prstGeom>
          <a:solidFill>
            <a:srgbClr val="FFFF00"/>
          </a:solidFill>
        </p:spPr>
        <p:txBody>
          <a:bodyPr wrap="square">
            <a:spAutoFit/>
          </a:bodyPr>
          <a:lstStyle/>
          <a:p>
            <a:pPr algn="ctr"/>
            <a:r>
              <a:rPr lang="en-GB" dirty="0" smtClean="0">
                <a:latin typeface="Tempus Sans ITC" panose="04020404030D07020202" pitchFamily="82" charset="0"/>
              </a:rPr>
              <a:t>The link to the donation page can be found here: </a:t>
            </a:r>
            <a:r>
              <a:rPr lang="en-GB" dirty="0">
                <a:latin typeface="Tempus Sans ITC" panose="04020404030D07020202" pitchFamily="82" charset="0"/>
                <a:hlinkClick r:id="rId5"/>
              </a:rPr>
              <a:t>click to read the information</a:t>
            </a:r>
            <a:endParaRPr lang="en-GB" dirty="0">
              <a:latin typeface="Tempus Sans ITC" panose="04020404030D07020202" pitchFamily="82" charset="0"/>
            </a:endParaRPr>
          </a:p>
        </p:txBody>
      </p:sp>
    </p:spTree>
    <p:extLst>
      <p:ext uri="{BB962C8B-B14F-4D97-AF65-F5344CB8AC3E}">
        <p14:creationId xmlns:p14="http://schemas.microsoft.com/office/powerpoint/2010/main" val="1866158092"/>
      </p:ext>
    </p:extLst>
  </p:cSld>
  <p:clrMapOvr>
    <a:masterClrMapping/>
  </p:clrMapOvr>
  <p:transition spd="slow">
    <p:fade thruBlk="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838200" y="365125"/>
            <a:ext cx="10515600" cy="209672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dirty="0" smtClean="0">
                <a:latin typeface="Tempus Sans ITC" panose="04020404030D07020202" pitchFamily="82" charset="0"/>
              </a:rPr>
              <a:t>Please hand in your paragraphs by the end of today via Teams. This can be in Word, a clear and close-up photograph of your notes on paper or in a programme such as PowerPoint.</a:t>
            </a:r>
            <a:endParaRPr lang="en-GB" sz="3600" dirty="0">
              <a:latin typeface="Tempus Sans ITC" panose="04020404030D07020202" pitchFamily="82" charset="0"/>
            </a:endParaRPr>
          </a:p>
        </p:txBody>
      </p:sp>
      <p:pic>
        <p:nvPicPr>
          <p:cNvPr id="5" name="Picture 2" descr="Microsoft Teams Review | PCMa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17768" y="2791812"/>
            <a:ext cx="4356464" cy="2450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9101062"/>
      </p:ext>
    </p:extLst>
  </p:cSld>
  <p:clrMapOvr>
    <a:masterClrMapping/>
  </p:clrMapOvr>
  <p:transition spd="slow">
    <p:fade thruBlk="1"/>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591</TotalTime>
  <Words>296</Words>
  <Application>Microsoft Office PowerPoint</Application>
  <PresentationFormat>Widescreen</PresentationFormat>
  <Paragraphs>36</Paragraphs>
  <Slides>5</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Arial</vt:lpstr>
      <vt:lpstr>Bradley Hand ITC</vt:lpstr>
      <vt:lpstr>Calibri</vt:lpstr>
      <vt:lpstr>Calibri Light</vt:lpstr>
      <vt:lpstr>Tempus Sans ITC</vt:lpstr>
      <vt:lpstr>Office Theme</vt:lpstr>
      <vt:lpstr>PowerPoint Presentation</vt:lpstr>
      <vt:lpstr>Step One – Read through your notes from last week</vt:lpstr>
      <vt:lpstr>Write ten persuasive words or phrases to choose from.  Write them on this page or in your notebook.  For example, you could use the word ‘just’.   Giving just five pounds can help to make all of the difference!  This make it feel like it would be so easy for you to give five pounds.       </vt:lpstr>
      <vt:lpstr>PowerPoint Presentation</vt:lpstr>
      <vt:lpstr>PowerPoint Presentation</vt:lpstr>
    </vt:vector>
  </TitlesOfParts>
  <Company>Berkswich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Rachel Joint</dc:creator>
  <cp:lastModifiedBy>Rachel Joint</cp:lastModifiedBy>
  <cp:revision>24</cp:revision>
  <dcterms:created xsi:type="dcterms:W3CDTF">2020-11-15T08:02:19Z</dcterms:created>
  <dcterms:modified xsi:type="dcterms:W3CDTF">2020-11-22T10:18:04Z</dcterms:modified>
</cp:coreProperties>
</file>