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2" r:id="rId2"/>
    <p:sldId id="256" r:id="rId3"/>
    <p:sldId id="267" r:id="rId4"/>
    <p:sldId id="278" r:id="rId5"/>
    <p:sldId id="266" r:id="rId6"/>
    <p:sldId id="262" r:id="rId7"/>
    <p:sldId id="269" r:id="rId8"/>
    <p:sldId id="270" r:id="rId9"/>
    <p:sldId id="268" r:id="rId10"/>
    <p:sldId id="281" r:id="rId11"/>
    <p:sldId id="271" r:id="rId12"/>
    <p:sldId id="263" r:id="rId13"/>
    <p:sldId id="273" r:id="rId14"/>
    <p:sldId id="280" r:id="rId15"/>
    <p:sldId id="279" r:id="rId16"/>
    <p:sldId id="261" r:id="rId17"/>
    <p:sldId id="275" r:id="rId18"/>
    <p:sldId id="272" r:id="rId19"/>
    <p:sldId id="277" r:id="rId20"/>
    <p:sldId id="276" r:id="rId21"/>
    <p:sldId id="284" r:id="rId22"/>
    <p:sldId id="257" r:id="rId23"/>
    <p:sldId id="283" r:id="rId24"/>
    <p:sldId id="260" r:id="rId25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9455" autoAdjust="0"/>
  </p:normalViewPr>
  <p:slideViewPr>
    <p:cSldViewPr snapToGrid="0">
      <p:cViewPr varScale="1">
        <p:scale>
          <a:sx n="55" d="100"/>
          <a:sy n="55" d="100"/>
        </p:scale>
        <p:origin x="12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8D2777-7F6C-41C6-979E-C3FEA61F9990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FA160-A277-418F-8B7F-6457C6DFE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207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46B3D-CC1B-4D2C-BF36-99DE9EAF40E0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2EFABF-5F71-418F-9543-75382BDD6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478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528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491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532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946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292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075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6584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98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593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647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171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241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4255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168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231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EFABF-5F71-418F-9543-75382BDD69B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078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76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737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591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70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340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445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12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459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455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200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430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DF6DB-F6B5-46CF-87AA-48A273E3B2B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19CED-78AA-442D-9191-1C411EBBF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316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3" y="5855677"/>
            <a:ext cx="12192000" cy="1002323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 smtClean="0">
                <a:solidFill>
                  <a:srgbClr val="0070C0"/>
                </a:solidFill>
                <a:latin typeface="Jokerman" panose="04090605060D06020702" pitchFamily="82" charset="0"/>
              </a:rPr>
              <a:t>Welcome to Monday  22</a:t>
            </a:r>
            <a:r>
              <a:rPr lang="en-GB" sz="4800" b="1" baseline="30000" dirty="0" smtClean="0">
                <a:solidFill>
                  <a:srgbClr val="0070C0"/>
                </a:solidFill>
                <a:latin typeface="Jokerman" panose="04090605060D06020702" pitchFamily="82" charset="0"/>
              </a:rPr>
              <a:t>nd</a:t>
            </a:r>
            <a:r>
              <a:rPr lang="en-GB" sz="4800" b="1" dirty="0" smtClean="0">
                <a:solidFill>
                  <a:srgbClr val="0070C0"/>
                </a:solidFill>
                <a:latin typeface="Jokerman" panose="04090605060D06020702" pitchFamily="82" charset="0"/>
              </a:rPr>
              <a:t> November</a:t>
            </a:r>
            <a:r>
              <a:rPr lang="en-GB" sz="4000" b="1" dirty="0" smtClean="0">
                <a:solidFill>
                  <a:srgbClr val="0070C0"/>
                </a:solidFill>
                <a:latin typeface="Jokerman" panose="04090605060D06020702" pitchFamily="82" charset="0"/>
              </a:rPr>
              <a:t>!</a:t>
            </a:r>
            <a:endParaRPr lang="en-GB" sz="4000" b="1" dirty="0">
              <a:solidFill>
                <a:srgbClr val="0070C0"/>
              </a:solidFill>
              <a:latin typeface="Jokerman" panose="04090605060D060207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5476" y="1718712"/>
            <a:ext cx="1105486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200"/>
              </a:spcBef>
              <a:buFont typeface="+mj-lt"/>
              <a:buAutoNum type="arabicPeriod"/>
            </a:pP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</a:rPr>
              <a:t>Maths – comparing fractions without calculations</a:t>
            </a:r>
          </a:p>
          <a:p>
            <a:pPr marL="342900" lvl="0" indent="-342900">
              <a:spcBef>
                <a:spcPts val="1200"/>
              </a:spcBef>
              <a:buFont typeface="+mj-lt"/>
              <a:buAutoNum type="arabicPeriod"/>
            </a:pP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</a:rPr>
              <a:t>Excel – part two looking at conditional formatting (miss this one out if there is no access to Excel)</a:t>
            </a:r>
          </a:p>
          <a:p>
            <a:pPr marL="342900" lvl="0" indent="-342900">
              <a:spcBef>
                <a:spcPts val="1200"/>
              </a:spcBef>
              <a:buFont typeface="+mj-lt"/>
              <a:buAutoNum type="arabicPeriod"/>
            </a:pP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</a:rPr>
              <a:t>Christian Aid Christmas Campaign – writing up notes from last week with persuasive features</a:t>
            </a:r>
          </a:p>
          <a:p>
            <a:pPr marL="342900" lvl="0" indent="-342900">
              <a:spcBef>
                <a:spcPts val="1200"/>
              </a:spcBef>
              <a:buFont typeface="+mj-lt"/>
              <a:buAutoNum type="arabicPeriod"/>
            </a:pP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</a:rPr>
              <a:t>Create a decoration for Dora Rose Nursing Home </a:t>
            </a:r>
          </a:p>
          <a:p>
            <a:pPr marL="342900" lvl="0" indent="-342900">
              <a:spcBef>
                <a:spcPts val="1200"/>
              </a:spcBef>
              <a:buFont typeface="+mj-lt"/>
              <a:buAutoNum type="arabicPeriod"/>
            </a:pP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</a:rPr>
              <a:t>Record your Buddy prayer or reflection (in uniform please)</a:t>
            </a:r>
          </a:p>
        </p:txBody>
      </p:sp>
      <p:pic>
        <p:nvPicPr>
          <p:cNvPr id="1026" name="Picture 2" descr="Welcome Clipart Banner - Welcome Banner Clipart Free , Free Transparent  Clipart - ClipartK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9163" y="-242045"/>
            <a:ext cx="13894533" cy="154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98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Fractions Jok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99"/>
          <a:stretch/>
        </p:blipFill>
        <p:spPr bwMode="auto">
          <a:xfrm rot="21004778">
            <a:off x="1174624" y="3036054"/>
            <a:ext cx="3676383" cy="3371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10266123">
            <a:off x="3420114" y="6280677"/>
            <a:ext cx="1806963" cy="37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Henry the VIII</a:t>
            </a:r>
            <a:endParaRPr lang="en-GB" dirty="0"/>
          </a:p>
        </p:txBody>
      </p:sp>
      <p:pic>
        <p:nvPicPr>
          <p:cNvPr id="1028" name="Picture 4" descr="Fieldcrest Gaussians: Math Jok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5" t="4332" r="14695" b="19806"/>
          <a:stretch/>
        </p:blipFill>
        <p:spPr bwMode="auto">
          <a:xfrm rot="310023">
            <a:off x="5991155" y="338817"/>
            <a:ext cx="5976172" cy="29079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ilarious Fraction Jokes That Will Make You Laug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67"/>
          <a:stretch/>
        </p:blipFill>
        <p:spPr bwMode="auto">
          <a:xfrm rot="576434">
            <a:off x="5796928" y="3632016"/>
            <a:ext cx="6072361" cy="31088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 rot="20638874">
            <a:off x="-741834" y="1290603"/>
            <a:ext cx="7318229" cy="12857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ln w="12700">
                  <a:solidFill>
                    <a:srgbClr val="00206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erlin Sans FB Demi" panose="020E0802020502020306" pitchFamily="34" charset="0"/>
              </a:rPr>
              <a:t>Let’s start </a:t>
            </a:r>
          </a:p>
          <a:p>
            <a:r>
              <a:rPr lang="en-GB" sz="5400" b="1" dirty="0" smtClean="0">
                <a:ln w="12700">
                  <a:solidFill>
                    <a:srgbClr val="00206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erlin Sans FB Demi" panose="020E0802020502020306" pitchFamily="34" charset="0"/>
              </a:rPr>
              <a:t>with some terrible fraction jokes</a:t>
            </a:r>
            <a:endParaRPr lang="en-GB" sz="5400" b="1" dirty="0">
              <a:ln w="12700">
                <a:solidFill>
                  <a:srgbClr val="00206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04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81365" y="1584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Comparing fractions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smiley-face-clip-art-thumbs-up-clipart-two-thumbs-up-happy-smiley-emoticon-512×512-eec6  | Summer Ice's Wor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180" y="3903862"/>
            <a:ext cx="2226678" cy="187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,783 Emoji Wave Illustrations, Royalty-Free Vector Graphics &amp; Clip Art -  i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407" y="4132292"/>
            <a:ext cx="2506330" cy="154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81365" y="1584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Comparing fractions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110865"/>
              </p:ext>
            </p:extLst>
          </p:nvPr>
        </p:nvGraphicFramePr>
        <p:xfrm>
          <a:off x="3805445" y="1652954"/>
          <a:ext cx="1158597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8597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35509"/>
              </p:ext>
            </p:extLst>
          </p:nvPr>
        </p:nvGraphicFramePr>
        <p:xfrm>
          <a:off x="7157200" y="1652954"/>
          <a:ext cx="1070537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0537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pic>
        <p:nvPicPr>
          <p:cNvPr id="2052" name="Picture 4" descr="smiley-face-clip-art-thumbs-up-clipart-two-thumbs-up-happy-smiley-emoticon-512×512-eec6  | Summer Ice's Wor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519" y="3914071"/>
            <a:ext cx="2226678" cy="187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,783 Emoji Wave Illustrations, Royalty-Free Vector Graphics &amp; Clip Art -  i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407" y="4132292"/>
            <a:ext cx="2506330" cy="154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Bloggerific!: Comparing (and Eating) Frac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330" y="466786"/>
            <a:ext cx="8818023" cy="527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63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664" y="746515"/>
            <a:ext cx="4951923" cy="2695073"/>
          </a:xfrm>
          <a:prstGeom prst="rect">
            <a:avLst/>
          </a:prstGeom>
        </p:spPr>
      </p:pic>
      <p:pic>
        <p:nvPicPr>
          <p:cNvPr id="6146" name="Picture 2" descr="Smiley having an idea | Smiley happy, Emoticon, Smil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624" y="3898784"/>
            <a:ext cx="1877762" cy="1251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miley-face-clip-art-thumbs-up-clipart-two-thumbs-up-happy-smiley-emoticon-512×512-eec6  | Summer Ice's Worl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026" y="3898785"/>
            <a:ext cx="1675278" cy="140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1,783 Emoji Wave Illustrations, Royalty-Free Vector Graphics &amp; Clip Art -  iSto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25" y="3898785"/>
            <a:ext cx="1885679" cy="116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045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8307" y="761767"/>
            <a:ext cx="3286972" cy="17889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048" y="3213514"/>
            <a:ext cx="6232500" cy="290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3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9766" y="2401687"/>
            <a:ext cx="4946136" cy="2290628"/>
          </a:xfrm>
          <a:prstGeom prst="rect">
            <a:avLst/>
          </a:prstGeom>
        </p:spPr>
      </p:pic>
      <p:pic>
        <p:nvPicPr>
          <p:cNvPr id="4" name="Picture 2" descr="Smiley having an idea | Smiley happy, Emoticon, Smil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624" y="5246235"/>
            <a:ext cx="1877762" cy="1251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miley-face-clip-art-thumbs-up-clipart-two-thumbs-up-happy-smiley-emoticon-512×512-eec6  | Summer Ice's Worl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272" y="5197278"/>
            <a:ext cx="1675278" cy="140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1,783 Emoji Wave Illustrations, Royalty-Free Vector Graphics &amp; Clip Art -  iSto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519" y="5197278"/>
            <a:ext cx="1885679" cy="116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381365" y="1584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 denominators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122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adbury Chocolate Images, Stock Photos &amp; Vector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0"/>
          <a:stretch/>
        </p:blipFill>
        <p:spPr bwMode="auto">
          <a:xfrm>
            <a:off x="6628389" y="108180"/>
            <a:ext cx="5411237" cy="35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98" y="433653"/>
            <a:ext cx="4946135" cy="22906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889" y="3336859"/>
            <a:ext cx="6232500" cy="2863581"/>
          </a:xfrm>
          <a:prstGeom prst="rect">
            <a:avLst/>
          </a:prstGeom>
        </p:spPr>
      </p:pic>
      <p:pic>
        <p:nvPicPr>
          <p:cNvPr id="7170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6941213" y="3056021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7993469" y="3056021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9020299" y="3056020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6941213" y="4171146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7993469" y="4171146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9020299" y="4171145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9976303" y="4171144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10937330" y="5286269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6941213" y="5274533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7993469" y="5274533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9020299" y="5274532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Emoji Smile clipart - Emoticon, Emoji, Eating, transparent clip art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r="27748" b="6837"/>
          <a:stretch/>
        </p:blipFill>
        <p:spPr bwMode="auto">
          <a:xfrm>
            <a:off x="9976303" y="5274531"/>
            <a:ext cx="869662" cy="111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20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419" y="0"/>
            <a:ext cx="8999621" cy="1198829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happens when the numerators or denominators are different? Click to play!</a:t>
            </a:r>
            <a:endParaRPr lang="en-GB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roblem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72114" y="1198829"/>
            <a:ext cx="7247772" cy="5435334"/>
          </a:xfrm>
        </p:spPr>
      </p:pic>
    </p:spTree>
    <p:extLst>
      <p:ext uri="{BB962C8B-B14F-4D97-AF65-F5344CB8AC3E}">
        <p14:creationId xmlns:p14="http://schemas.microsoft.com/office/powerpoint/2010/main" val="65209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57576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adbury Chocolate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0"/>
          <a:stretch/>
        </p:blipFill>
        <p:spPr bwMode="auto">
          <a:xfrm>
            <a:off x="6305734" y="0"/>
            <a:ext cx="5411237" cy="35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01298" y="29869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Comparing fractions</a:t>
            </a:r>
          </a:p>
          <a:p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 smtClean="0"/>
              <a:t>How do you know?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899837"/>
              </p:ext>
            </p:extLst>
          </p:nvPr>
        </p:nvGraphicFramePr>
        <p:xfrm>
          <a:off x="3341393" y="3505401"/>
          <a:ext cx="1051056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056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711975"/>
              </p:ext>
            </p:extLst>
          </p:nvPr>
        </p:nvGraphicFramePr>
        <p:xfrm>
          <a:off x="7034476" y="3505401"/>
          <a:ext cx="1070537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0537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pic>
        <p:nvPicPr>
          <p:cNvPr id="12" name="Picture 4" descr="smiley-face-clip-art-thumbs-up-clipart-two-thumbs-up-happy-smiley-emoticon-512×512-eec6  | Summer Ice's Worl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54" y="4574700"/>
            <a:ext cx="2226678" cy="187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1,783 Emoji Wave Illustrations, Royalty-Free Vector Graphics &amp; Clip Art -  iSto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147" y="5064277"/>
            <a:ext cx="2506330" cy="154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32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95556" y="343058"/>
            <a:ext cx="10515600" cy="1325563"/>
          </a:xfrm>
        </p:spPr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of these two is the biggest?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The Gallery For Gt Apple Pie Clip Art Black White Business - 5 8 Fraction Circle - Png Download (827x827), Png Download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221" y="1627708"/>
            <a:ext cx="2979372" cy="297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duPic Fractions P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006" y="1627708"/>
            <a:ext cx="2979372" cy="297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386398"/>
              </p:ext>
            </p:extLst>
          </p:nvPr>
        </p:nvGraphicFramePr>
        <p:xfrm>
          <a:off x="3702340" y="4748680"/>
          <a:ext cx="1051056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056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019253"/>
              </p:ext>
            </p:extLst>
          </p:nvPr>
        </p:nvGraphicFramePr>
        <p:xfrm>
          <a:off x="7395423" y="4748680"/>
          <a:ext cx="1070537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0537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920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2009" y="502888"/>
            <a:ext cx="7897380" cy="1827848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would be a half of each one?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729932"/>
              </p:ext>
            </p:extLst>
          </p:nvPr>
        </p:nvGraphicFramePr>
        <p:xfrm>
          <a:off x="3784060" y="2330736"/>
          <a:ext cx="1348034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034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13267"/>
              </p:ext>
            </p:extLst>
          </p:nvPr>
        </p:nvGraphicFramePr>
        <p:xfrm>
          <a:off x="7046690" y="2330736"/>
          <a:ext cx="1245576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5576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pic>
        <p:nvPicPr>
          <p:cNvPr id="6" name="Picture 4" descr="Cadbury Chocolate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0"/>
          <a:stretch/>
        </p:blipFill>
        <p:spPr bwMode="auto">
          <a:xfrm>
            <a:off x="168443" y="-11462"/>
            <a:ext cx="3615617" cy="234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85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2009" y="502888"/>
            <a:ext cx="7897380" cy="1827848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would be a half of each one?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729932"/>
              </p:ext>
            </p:extLst>
          </p:nvPr>
        </p:nvGraphicFramePr>
        <p:xfrm>
          <a:off x="3784060" y="2330736"/>
          <a:ext cx="1348034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034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13267"/>
              </p:ext>
            </p:extLst>
          </p:nvPr>
        </p:nvGraphicFramePr>
        <p:xfrm>
          <a:off x="7046690" y="2330736"/>
          <a:ext cx="1245576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5576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pic>
        <p:nvPicPr>
          <p:cNvPr id="6" name="Picture 4" descr="Cadbury Chocolate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0"/>
          <a:stretch/>
        </p:blipFill>
        <p:spPr bwMode="auto">
          <a:xfrm>
            <a:off x="168443" y="-11462"/>
            <a:ext cx="3615617" cy="234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086138"/>
              </p:ext>
            </p:extLst>
          </p:nvPr>
        </p:nvGraphicFramePr>
        <p:xfrm>
          <a:off x="1650460" y="4122210"/>
          <a:ext cx="1348034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034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en-GB" sz="6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788986"/>
              </p:ext>
            </p:extLst>
          </p:nvPr>
        </p:nvGraphicFramePr>
        <p:xfrm>
          <a:off x="9291659" y="4065751"/>
          <a:ext cx="1245576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5576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en-GB" sz="6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759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2009" y="502888"/>
            <a:ext cx="7897380" cy="1827848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it possible to find how many 11ths or how many 13ths are equivalent to a half?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720953"/>
              </p:ext>
            </p:extLst>
          </p:nvPr>
        </p:nvGraphicFramePr>
        <p:xfrm>
          <a:off x="3784060" y="3469877"/>
          <a:ext cx="1348034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034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438671"/>
              </p:ext>
            </p:extLst>
          </p:nvPr>
        </p:nvGraphicFramePr>
        <p:xfrm>
          <a:off x="7046690" y="3469877"/>
          <a:ext cx="1245576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5576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pic>
        <p:nvPicPr>
          <p:cNvPr id="6" name="Picture 4" descr="Cadbury Chocolate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0"/>
          <a:stretch/>
        </p:blipFill>
        <p:spPr bwMode="auto">
          <a:xfrm>
            <a:off x="168443" y="-11462"/>
            <a:ext cx="3615617" cy="234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67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46" r="2493"/>
          <a:stretch/>
        </p:blipFill>
        <p:spPr>
          <a:xfrm>
            <a:off x="345789" y="2644967"/>
            <a:ext cx="11548548" cy="226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5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adbury Chocolate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70"/>
          <a:stretch/>
        </p:blipFill>
        <p:spPr bwMode="auto">
          <a:xfrm>
            <a:off x="6305734" y="0"/>
            <a:ext cx="5411237" cy="35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672735"/>
              </p:ext>
            </p:extLst>
          </p:nvPr>
        </p:nvGraphicFramePr>
        <p:xfrm>
          <a:off x="3590096" y="3248524"/>
          <a:ext cx="1158597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8597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77113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582263"/>
              </p:ext>
            </p:extLst>
          </p:nvPr>
        </p:nvGraphicFramePr>
        <p:xfrm>
          <a:off x="6305734" y="3248524"/>
          <a:ext cx="1070537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0537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905129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263770" y="16815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Another way…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330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r="23346"/>
          <a:stretch/>
        </p:blipFill>
        <p:spPr>
          <a:xfrm>
            <a:off x="221404" y="2791467"/>
            <a:ext cx="9554308" cy="343775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1404" y="307702"/>
            <a:ext cx="600355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Comparing fractions</a:t>
            </a:r>
          </a:p>
        </p:txBody>
      </p:sp>
      <p:sp>
        <p:nvSpPr>
          <p:cNvPr id="8" name="Rectangle 7"/>
          <p:cNvSpPr/>
          <p:nvPr/>
        </p:nvSpPr>
        <p:spPr>
          <a:xfrm>
            <a:off x="583576" y="1580362"/>
            <a:ext cx="86131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Which has the biggest part missing?</a:t>
            </a:r>
            <a:endParaRPr lang="en-GB" sz="4000" dirty="0"/>
          </a:p>
        </p:txBody>
      </p:sp>
      <p:pic>
        <p:nvPicPr>
          <p:cNvPr id="9" name="Picture 4" descr="smiley-face-clip-art-thumbs-up-clipart-two-thumbs-up-happy-smiley-emoticon-512×512-eec6  | Summer Ice's Worl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4823" y="4822245"/>
            <a:ext cx="1675278" cy="140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1,783 Emoji Wave Illustrations, Royalty-Free Vector Graphics &amp; Clip Art -  iSto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623" y="3037652"/>
            <a:ext cx="1885679" cy="116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21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1403" y="307702"/>
            <a:ext cx="1076898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Comparing fractions without calculating</a:t>
            </a:r>
            <a:endParaRPr lang="en-GB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1403" y="1580362"/>
            <a:ext cx="1168985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What strategies can you use?</a:t>
            </a:r>
          </a:p>
          <a:p>
            <a:endParaRPr lang="en-GB" sz="4000" dirty="0"/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GB" sz="4000" dirty="0" smtClean="0"/>
              <a:t>Look to see if the denominators or numerators are the same. How does this help?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GB" sz="4000" dirty="0" smtClean="0"/>
              <a:t>Compare to a half, a quarter, a third or another known fraction to help (these are called benchmarks)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GB" sz="4000" dirty="0" smtClean="0"/>
              <a:t>See how far away they are from one whole or zero</a:t>
            </a:r>
            <a:endParaRPr lang="en-GB" sz="4000" dirty="0"/>
          </a:p>
        </p:txBody>
      </p:sp>
      <p:pic>
        <p:nvPicPr>
          <p:cNvPr id="9" name="Picture 4" descr="smiley-face-clip-art-thumbs-up-clipart-two-thumbs-up-happy-smiley-emoticon-512×512-eec6  | Summer Ice's Worl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623" y="527333"/>
            <a:ext cx="1675278" cy="140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02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Clip Art: Comparing Fractions Color I abcteach.com | abct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6138"/>
            <a:ext cx="12192000" cy="610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84790" y="-180974"/>
            <a:ext cx="1008462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 smtClean="0">
                <a:solidFill>
                  <a:srgbClr val="0070C0"/>
                </a:solidFill>
              </a:rPr>
              <a:t>Use this to look at to help you out if needed.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90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60636" y="68980"/>
            <a:ext cx="11831364" cy="1325563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1. Warm up - draw this out and add the fractions into the correct places, or drag each into the chart. Use the final page of the teaching notes to help if needed.</a:t>
            </a:r>
            <a:endParaRPr lang="en-GB" sz="3200" b="1" dirty="0">
              <a:solidFill>
                <a:srgbClr val="0070C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760171"/>
              </p:ext>
            </p:extLst>
          </p:nvPr>
        </p:nvGraphicFramePr>
        <p:xfrm>
          <a:off x="357694" y="1476388"/>
          <a:ext cx="8540964" cy="51002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0455">
                  <a:extLst>
                    <a:ext uri="{9D8B030D-6E8A-4147-A177-3AD203B41FA5}">
                      <a16:colId xmlns:a16="http://schemas.microsoft.com/office/drawing/2014/main" val="512308920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208102213"/>
                    </a:ext>
                  </a:extLst>
                </a:gridCol>
                <a:gridCol w="2848709">
                  <a:extLst>
                    <a:ext uri="{9D8B030D-6E8A-4147-A177-3AD203B41FA5}">
                      <a16:colId xmlns:a16="http://schemas.microsoft.com/office/drawing/2014/main" val="917278135"/>
                    </a:ext>
                  </a:extLst>
                </a:gridCol>
              </a:tblGrid>
              <a:tr h="87995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Berlin Sans FB" panose="020E0602020502020306" pitchFamily="34" charset="0"/>
                        </a:rPr>
                        <a:t>Less</a:t>
                      </a:r>
                      <a:r>
                        <a:rPr lang="en-GB" sz="2800" baseline="0" dirty="0" smtClean="0">
                          <a:latin typeface="Berlin Sans FB" panose="020E0602020502020306" pitchFamily="34" charset="0"/>
                        </a:rPr>
                        <a:t> than one half</a:t>
                      </a:r>
                      <a:endParaRPr lang="en-GB" sz="28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Berlin Sans FB" panose="020E0602020502020306" pitchFamily="34" charset="0"/>
                        </a:rPr>
                        <a:t>Equal to one half</a:t>
                      </a:r>
                      <a:endParaRPr lang="en-GB" sz="28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Berlin Sans FB" panose="020E0602020502020306" pitchFamily="34" charset="0"/>
                        </a:rPr>
                        <a:t>Bigger than one half</a:t>
                      </a:r>
                      <a:endParaRPr lang="en-GB" sz="28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099505"/>
                  </a:ext>
                </a:extLst>
              </a:tr>
              <a:tr h="41553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42317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180278"/>
              </p:ext>
            </p:extLst>
          </p:nvPr>
        </p:nvGraphicFramePr>
        <p:xfrm>
          <a:off x="8996549" y="1550592"/>
          <a:ext cx="7703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28084"/>
              </p:ext>
            </p:extLst>
          </p:nvPr>
        </p:nvGraphicFramePr>
        <p:xfrm>
          <a:off x="10192877" y="2215662"/>
          <a:ext cx="7703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476866"/>
              </p:ext>
            </p:extLst>
          </p:nvPr>
        </p:nvGraphicFramePr>
        <p:xfrm>
          <a:off x="10042111" y="4257467"/>
          <a:ext cx="7703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77068"/>
              </p:ext>
            </p:extLst>
          </p:nvPr>
        </p:nvGraphicFramePr>
        <p:xfrm>
          <a:off x="11282282" y="1307003"/>
          <a:ext cx="7703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987776"/>
              </p:ext>
            </p:extLst>
          </p:nvPr>
        </p:nvGraphicFramePr>
        <p:xfrm>
          <a:off x="11238320" y="3486331"/>
          <a:ext cx="7703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383569"/>
              </p:ext>
            </p:extLst>
          </p:nvPr>
        </p:nvGraphicFramePr>
        <p:xfrm>
          <a:off x="8979051" y="3486331"/>
          <a:ext cx="7703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276652"/>
              </p:ext>
            </p:extLst>
          </p:nvPr>
        </p:nvGraphicFramePr>
        <p:xfrm>
          <a:off x="9188044" y="5524693"/>
          <a:ext cx="7703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225934"/>
              </p:ext>
            </p:extLst>
          </p:nvPr>
        </p:nvGraphicFramePr>
        <p:xfrm>
          <a:off x="11092469" y="5467547"/>
          <a:ext cx="1062055" cy="130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2055">
                  <a:extLst>
                    <a:ext uri="{9D8B030D-6E8A-4147-A177-3AD203B41FA5}">
                      <a16:colId xmlns:a16="http://schemas.microsoft.com/office/drawing/2014/main" val="1299093709"/>
                    </a:ext>
                  </a:extLst>
                </a:gridCol>
              </a:tblGrid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89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277814"/>
                  </a:ext>
                </a:extLst>
              </a:tr>
              <a:tr h="6512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</a:rPr>
                        <a:t>150</a:t>
                      </a:r>
                      <a:endParaRPr lang="en-GB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55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683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345" y="243680"/>
            <a:ext cx="11477593" cy="11652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rgbClr val="0070C0"/>
                </a:solidFill>
              </a:rPr>
              <a:t>2. </a:t>
            </a:r>
            <a:r>
              <a:rPr lang="en-GB" sz="3400" dirty="0" smtClean="0">
                <a:solidFill>
                  <a:srgbClr val="0070C0"/>
                </a:solidFill>
              </a:rPr>
              <a:t>Circle one fraction in each pair and then write an explanation to show how you knew which one was biggest. Use the strategies on page one to help out.</a:t>
            </a:r>
            <a:endParaRPr lang="en-GB" sz="3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4893" t="44424" r="77548" b="27190"/>
          <a:stretch/>
        </p:blipFill>
        <p:spPr>
          <a:xfrm>
            <a:off x="606722" y="5253806"/>
            <a:ext cx="2089305" cy="11700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26900" t="59969" r="55541" b="11645"/>
          <a:stretch/>
        </p:blipFill>
        <p:spPr>
          <a:xfrm>
            <a:off x="606722" y="1906533"/>
            <a:ext cx="2089305" cy="11700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49376" t="42396" r="33065" b="29218"/>
          <a:stretch/>
        </p:blipFill>
        <p:spPr>
          <a:xfrm>
            <a:off x="606722" y="3586192"/>
            <a:ext cx="2089305" cy="1170011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212453"/>
              </p:ext>
            </p:extLst>
          </p:nvPr>
        </p:nvGraphicFramePr>
        <p:xfrm>
          <a:off x="251345" y="1658481"/>
          <a:ext cx="11611792" cy="50070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28739">
                  <a:extLst>
                    <a:ext uri="{9D8B030D-6E8A-4147-A177-3AD203B41FA5}">
                      <a16:colId xmlns:a16="http://schemas.microsoft.com/office/drawing/2014/main" val="512308920"/>
                    </a:ext>
                  </a:extLst>
                </a:gridCol>
                <a:gridCol w="8783053">
                  <a:extLst>
                    <a:ext uri="{9D8B030D-6E8A-4147-A177-3AD203B41FA5}">
                      <a16:colId xmlns:a16="http://schemas.microsoft.com/office/drawing/2014/main" val="208102213"/>
                    </a:ext>
                  </a:extLst>
                </a:gridCol>
              </a:tblGrid>
              <a:tr h="16690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099505"/>
                  </a:ext>
                </a:extLst>
              </a:tr>
              <a:tr h="16690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423174"/>
                  </a:ext>
                </a:extLst>
              </a:tr>
              <a:tr h="166900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093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642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212453"/>
              </p:ext>
            </p:extLst>
          </p:nvPr>
        </p:nvGraphicFramePr>
        <p:xfrm>
          <a:off x="251345" y="1658481"/>
          <a:ext cx="11611792" cy="50070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28739">
                  <a:extLst>
                    <a:ext uri="{9D8B030D-6E8A-4147-A177-3AD203B41FA5}">
                      <a16:colId xmlns:a16="http://schemas.microsoft.com/office/drawing/2014/main" val="512308920"/>
                    </a:ext>
                  </a:extLst>
                </a:gridCol>
                <a:gridCol w="8783053">
                  <a:extLst>
                    <a:ext uri="{9D8B030D-6E8A-4147-A177-3AD203B41FA5}">
                      <a16:colId xmlns:a16="http://schemas.microsoft.com/office/drawing/2014/main" val="208102213"/>
                    </a:ext>
                  </a:extLst>
                </a:gridCol>
              </a:tblGrid>
              <a:tr h="16690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099505"/>
                  </a:ext>
                </a:extLst>
              </a:tr>
              <a:tr h="16690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423174"/>
                  </a:ext>
                </a:extLst>
              </a:tr>
              <a:tr h="166900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0936119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888" t="7859" r="83267" b="38904"/>
          <a:stretch/>
        </p:blipFill>
        <p:spPr>
          <a:xfrm>
            <a:off x="717880" y="5164972"/>
            <a:ext cx="1986887" cy="13360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26666" t="38314" r="58489" b="8449"/>
          <a:stretch/>
        </p:blipFill>
        <p:spPr>
          <a:xfrm>
            <a:off x="717881" y="3498129"/>
            <a:ext cx="1986887" cy="13360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52383" t="3626" r="32772" b="43137"/>
          <a:stretch/>
        </p:blipFill>
        <p:spPr>
          <a:xfrm>
            <a:off x="717880" y="1834301"/>
            <a:ext cx="1986887" cy="1336011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51346" y="254907"/>
            <a:ext cx="11611792" cy="124856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solidFill>
                  <a:srgbClr val="0070C0"/>
                </a:solidFill>
              </a:rPr>
              <a:t>3</a:t>
            </a:r>
            <a:r>
              <a:rPr lang="en-GB" sz="4000" smtClean="0">
                <a:solidFill>
                  <a:srgbClr val="0070C0"/>
                </a:solidFill>
              </a:rPr>
              <a:t>. </a:t>
            </a:r>
            <a:r>
              <a:rPr lang="en-GB" sz="3600" dirty="0">
                <a:solidFill>
                  <a:srgbClr val="0070C0"/>
                </a:solidFill>
              </a:rPr>
              <a:t>Circle one fraction in each pair and then write an explanation to show how you knew which one was biggest. Use the strategies on page one to help out.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00604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127738" y="889152"/>
            <a:ext cx="1006426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I mixed up some lemonade in two glasses</a:t>
            </a:r>
            <a:r>
              <a:rPr lang="en-GB" sz="3200" kern="1400" dirty="0" smtClean="0">
                <a:solidFill>
                  <a:srgbClr val="000000"/>
                </a:solidFill>
                <a:latin typeface="Jokerman" panose="04090605060D06020702" pitchFamily="82" charset="0"/>
              </a:rPr>
              <a:t>.</a:t>
            </a:r>
          </a:p>
          <a:p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/>
            </a:r>
            <a:b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</a:b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The </a:t>
            </a:r>
            <a:r>
              <a:rPr lang="en-GB" sz="3200" b="1" kern="1400" dirty="0">
                <a:solidFill>
                  <a:srgbClr val="000000"/>
                </a:solidFill>
                <a:latin typeface="Jokerman" panose="04090605060D06020702" pitchFamily="82" charset="0"/>
              </a:rPr>
              <a:t>first </a:t>
            </a: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glass had </a:t>
            </a:r>
            <a:r>
              <a:rPr lang="en-GB" sz="40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200</a:t>
            </a: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ml of lemon juice and </a:t>
            </a:r>
            <a:r>
              <a:rPr lang="en-GB" sz="40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300</a:t>
            </a: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ml of water.</a:t>
            </a:r>
            <a:b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</a:b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The </a:t>
            </a:r>
            <a:r>
              <a:rPr lang="en-GB" sz="3200" b="1" kern="1400" dirty="0">
                <a:solidFill>
                  <a:srgbClr val="000000"/>
                </a:solidFill>
                <a:latin typeface="Jokerman" panose="04090605060D06020702" pitchFamily="82" charset="0"/>
              </a:rPr>
              <a:t>second </a:t>
            </a: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glass had </a:t>
            </a:r>
            <a:r>
              <a:rPr lang="en-GB" sz="40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100</a:t>
            </a: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ml of lemon juice and </a:t>
            </a:r>
            <a:r>
              <a:rPr lang="en-GB" sz="40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200</a:t>
            </a:r>
            <a:r>
              <a:rPr lang="en-GB" sz="3200" kern="1400" dirty="0">
                <a:solidFill>
                  <a:srgbClr val="000000"/>
                </a:solidFill>
                <a:latin typeface="Jokerman" panose="04090605060D06020702" pitchFamily="82" charset="0"/>
              </a:rPr>
              <a:t>ml of water. </a:t>
            </a:r>
            <a:endParaRPr lang="en-GB" sz="2000" kern="1400" dirty="0">
              <a:solidFill>
                <a:srgbClr val="000000"/>
              </a:solidFill>
              <a:latin typeface="Jokerman" panose="04090605060D06020702" pitchFamily="82" charset="0"/>
            </a:endParaRPr>
          </a:p>
          <a:p>
            <a:r>
              <a:rPr lang="en-GB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3074" name="Picture 2" descr="thCAJR4PK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45" y="1466729"/>
            <a:ext cx="2423153" cy="2568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39270" y="4258430"/>
            <a:ext cx="11687161" cy="112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kern="1400" dirty="0">
                <a:solidFill>
                  <a:srgbClr val="000000"/>
                </a:solidFill>
                <a:latin typeface="Boyz R Gross NF"/>
              </a:rPr>
              <a:t> </a:t>
            </a:r>
            <a:endParaRPr lang="en-GB" sz="140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2800" b="1" kern="1400" dirty="0">
                <a:solidFill>
                  <a:srgbClr val="800080"/>
                </a:solidFill>
                <a:latin typeface="Boyz R Gross NF"/>
              </a:rPr>
              <a:t>Which mixture has the stronger tasting lemonade</a:t>
            </a:r>
            <a:r>
              <a:rPr lang="en-GB" sz="2800" b="1" kern="1400" dirty="0" smtClean="0">
                <a:solidFill>
                  <a:srgbClr val="800080"/>
                </a:solidFill>
                <a:latin typeface="Boyz R Gross NF"/>
              </a:rPr>
              <a:t>? How </a:t>
            </a:r>
            <a:r>
              <a:rPr lang="en-GB" sz="2800" b="1" kern="1400" dirty="0">
                <a:solidFill>
                  <a:srgbClr val="800080"/>
                </a:solidFill>
                <a:latin typeface="Boyz R Gross NF"/>
              </a:rPr>
              <a:t>do you know? Can you prove it with fractions?</a:t>
            </a:r>
            <a:endParaRPr lang="en-GB" sz="140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251345" y="138171"/>
            <a:ext cx="11940655" cy="8470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rgbClr val="0070C0"/>
                </a:solidFill>
              </a:rPr>
              <a:t>Extra challenge if needed. Read very carefully. 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17119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428</Words>
  <Application>Microsoft Office PowerPoint</Application>
  <PresentationFormat>Widescreen</PresentationFormat>
  <Paragraphs>106</Paragraphs>
  <Slides>24</Slides>
  <Notes>16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Berlin Sans FB</vt:lpstr>
      <vt:lpstr>Berlin Sans FB Demi</vt:lpstr>
      <vt:lpstr>Boyz R Gross NF</vt:lpstr>
      <vt:lpstr>Calibri</vt:lpstr>
      <vt:lpstr>Calibri Light</vt:lpstr>
      <vt:lpstr>Jokerman</vt:lpstr>
      <vt:lpstr>Times New Roman</vt:lpstr>
      <vt:lpstr>Office Theme</vt:lpstr>
      <vt:lpstr>Welcome to Monday  22nd November!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happens when the numerators or denominators are different? Click to play!</vt:lpstr>
      <vt:lpstr>PowerPoint Presentation</vt:lpstr>
      <vt:lpstr>Which of these two is the biggest?</vt:lpstr>
      <vt:lpstr>What would be a half of each one?</vt:lpstr>
      <vt:lpstr>What would be a half of each one?</vt:lpstr>
      <vt:lpstr>Is it possible to find how many 11ths or how many 13ths are equivalent to a half?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 Warm up - draw this out and add the fractions into the correct places, or drag each into the chart. Use the final page of the teaching notes to help if needed.</vt:lpstr>
      <vt:lpstr>PowerPoint Presentation</vt:lpstr>
      <vt:lpstr>PowerPoint Presentation</vt:lpstr>
      <vt:lpstr>PowerPoint Presentation</vt:lpstr>
    </vt:vector>
  </TitlesOfParts>
  <Company>Berkswich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Joint</dc:creator>
  <cp:lastModifiedBy>Rachel Joint</cp:lastModifiedBy>
  <cp:revision>47</cp:revision>
  <cp:lastPrinted>2020-11-22T18:03:55Z</cp:lastPrinted>
  <dcterms:created xsi:type="dcterms:W3CDTF">2020-11-21T16:39:32Z</dcterms:created>
  <dcterms:modified xsi:type="dcterms:W3CDTF">2020-11-23T07:29:10Z</dcterms:modified>
</cp:coreProperties>
</file>